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6" r:id="rId1"/>
    <p:sldMasterId id="2147483871" r:id="rId2"/>
    <p:sldMasterId id="2147483797" r:id="rId3"/>
    <p:sldMasterId id="2147483823" r:id="rId4"/>
    <p:sldMasterId id="2147483864" r:id="rId5"/>
    <p:sldMasterId id="2147483686" r:id="rId6"/>
  </p:sldMasterIdLst>
  <p:notesMasterIdLst>
    <p:notesMasterId r:id="rId29"/>
  </p:notesMasterIdLst>
  <p:sldIdLst>
    <p:sldId id="326" r:id="rId7"/>
    <p:sldId id="265" r:id="rId8"/>
    <p:sldId id="327" r:id="rId9"/>
    <p:sldId id="328" r:id="rId10"/>
    <p:sldId id="258" r:id="rId11"/>
    <p:sldId id="261" r:id="rId12"/>
    <p:sldId id="324" r:id="rId13"/>
    <p:sldId id="271" r:id="rId14"/>
    <p:sldId id="280" r:id="rId15"/>
    <p:sldId id="329" r:id="rId16"/>
    <p:sldId id="305" r:id="rId17"/>
    <p:sldId id="339" r:id="rId18"/>
    <p:sldId id="297" r:id="rId19"/>
    <p:sldId id="330" r:id="rId20"/>
    <p:sldId id="331" r:id="rId21"/>
    <p:sldId id="335" r:id="rId22"/>
    <p:sldId id="333" r:id="rId23"/>
    <p:sldId id="334" r:id="rId24"/>
    <p:sldId id="336" r:id="rId25"/>
    <p:sldId id="337" r:id="rId26"/>
    <p:sldId id="291" r:id="rId27"/>
    <p:sldId id="338" r:id="rId28"/>
  </p:sldIdLst>
  <p:sldSz cx="14630400" cy="8229600"/>
  <p:notesSz cx="7102475" cy="9388475"/>
  <p:defaultTextStyle>
    <a:defPPr>
      <a:defRPr lang="en-US"/>
    </a:defPPr>
    <a:lvl1pPr marL="0" algn="l" defTabSz="1306220" rtl="0" eaLnBrk="1" latinLnBrk="0" hangingPunct="1">
      <a:defRPr sz="2571" kern="1200">
        <a:solidFill>
          <a:schemeClr val="tx1"/>
        </a:solidFill>
        <a:latin typeface="+mn-lt"/>
        <a:ea typeface="+mn-ea"/>
        <a:cs typeface="+mn-cs"/>
      </a:defRPr>
    </a:lvl1pPr>
    <a:lvl2pPr marL="653110" algn="l" defTabSz="1306220" rtl="0" eaLnBrk="1" latinLnBrk="0" hangingPunct="1">
      <a:defRPr sz="2571" kern="1200">
        <a:solidFill>
          <a:schemeClr val="tx1"/>
        </a:solidFill>
        <a:latin typeface="+mn-lt"/>
        <a:ea typeface="+mn-ea"/>
        <a:cs typeface="+mn-cs"/>
      </a:defRPr>
    </a:lvl2pPr>
    <a:lvl3pPr marL="1306220" algn="l" defTabSz="1306220" rtl="0" eaLnBrk="1" latinLnBrk="0" hangingPunct="1">
      <a:defRPr sz="2571" kern="1200">
        <a:solidFill>
          <a:schemeClr val="tx1"/>
        </a:solidFill>
        <a:latin typeface="+mn-lt"/>
        <a:ea typeface="+mn-ea"/>
        <a:cs typeface="+mn-cs"/>
      </a:defRPr>
    </a:lvl3pPr>
    <a:lvl4pPr marL="1959331" algn="l" defTabSz="1306220" rtl="0" eaLnBrk="1" latinLnBrk="0" hangingPunct="1">
      <a:defRPr sz="2571" kern="1200">
        <a:solidFill>
          <a:schemeClr val="tx1"/>
        </a:solidFill>
        <a:latin typeface="+mn-lt"/>
        <a:ea typeface="+mn-ea"/>
        <a:cs typeface="+mn-cs"/>
      </a:defRPr>
    </a:lvl4pPr>
    <a:lvl5pPr marL="2612441" algn="l" defTabSz="1306220" rtl="0" eaLnBrk="1" latinLnBrk="0" hangingPunct="1">
      <a:defRPr sz="2571" kern="1200">
        <a:solidFill>
          <a:schemeClr val="tx1"/>
        </a:solidFill>
        <a:latin typeface="+mn-lt"/>
        <a:ea typeface="+mn-ea"/>
        <a:cs typeface="+mn-cs"/>
      </a:defRPr>
    </a:lvl5pPr>
    <a:lvl6pPr marL="3265551" algn="l" defTabSz="1306220" rtl="0" eaLnBrk="1" latinLnBrk="0" hangingPunct="1">
      <a:defRPr sz="2571" kern="1200">
        <a:solidFill>
          <a:schemeClr val="tx1"/>
        </a:solidFill>
        <a:latin typeface="+mn-lt"/>
        <a:ea typeface="+mn-ea"/>
        <a:cs typeface="+mn-cs"/>
      </a:defRPr>
    </a:lvl6pPr>
    <a:lvl7pPr marL="3918661" algn="l" defTabSz="1306220" rtl="0" eaLnBrk="1" latinLnBrk="0" hangingPunct="1">
      <a:defRPr sz="2571" kern="1200">
        <a:solidFill>
          <a:schemeClr val="tx1"/>
        </a:solidFill>
        <a:latin typeface="+mn-lt"/>
        <a:ea typeface="+mn-ea"/>
        <a:cs typeface="+mn-cs"/>
      </a:defRPr>
    </a:lvl7pPr>
    <a:lvl8pPr marL="4571771" algn="l" defTabSz="1306220" rtl="0" eaLnBrk="1" latinLnBrk="0" hangingPunct="1">
      <a:defRPr sz="2571" kern="1200">
        <a:solidFill>
          <a:schemeClr val="tx1"/>
        </a:solidFill>
        <a:latin typeface="+mn-lt"/>
        <a:ea typeface="+mn-ea"/>
        <a:cs typeface="+mn-cs"/>
      </a:defRPr>
    </a:lvl8pPr>
    <a:lvl9pPr marL="5224882" algn="l" defTabSz="1306220" rtl="0" eaLnBrk="1" latinLnBrk="0" hangingPunct="1">
      <a:defRPr sz="257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653" userDrawn="1">
          <p15:clr>
            <a:srgbClr val="A4A3A4"/>
          </p15:clr>
        </p15:guide>
        <p15:guide id="3" pos="82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C6C9D6"/>
    <a:srgbClr val="D8117D"/>
    <a:srgbClr val="C5CBD7"/>
    <a:srgbClr val="00205B"/>
    <a:srgbClr val="307FE2"/>
    <a:srgbClr val="3F8CCB"/>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288" autoAdjust="0"/>
    <p:restoredTop sz="94694" autoAdjust="0"/>
  </p:normalViewPr>
  <p:slideViewPr>
    <p:cSldViewPr snapToGrid="0" snapToObjects="1" showGuides="1">
      <p:cViewPr varScale="1">
        <p:scale>
          <a:sx n="81" d="100"/>
          <a:sy n="81" d="100"/>
        </p:scale>
        <p:origin x="144" y="474"/>
      </p:cViewPr>
      <p:guideLst>
        <p:guide orient="horz" pos="720"/>
        <p:guide pos="653"/>
        <p:guide pos="8294"/>
      </p:guideLst>
    </p:cSldViewPr>
  </p:slideViewPr>
  <p:notesTextViewPr>
    <p:cViewPr>
      <p:scale>
        <a:sx n="1" d="1"/>
        <a:sy n="1" d="1"/>
      </p:scale>
      <p:origin x="0" y="0"/>
    </p:cViewPr>
  </p:notesTextViewPr>
  <p:sorterViewPr>
    <p:cViewPr>
      <p:scale>
        <a:sx n="100" d="100"/>
        <a:sy n="100" d="100"/>
      </p:scale>
      <p:origin x="0" y="-16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2FAE32A9-2D33-4A5B-9A52-029F40D15D19}" type="datetimeFigureOut">
              <a:rPr lang="en-US" smtClean="0"/>
              <a:t>9/25/2024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C974C83B-2538-4E04-ADA9-AF72B1F182F4}" type="slidenum">
              <a:rPr lang="en-US" smtClean="0"/>
              <a:t>‹#›</a:t>
            </a:fld>
            <a:endParaRPr lang="en-US"/>
          </a:p>
        </p:txBody>
      </p:sp>
    </p:spTree>
    <p:extLst>
      <p:ext uri="{BB962C8B-B14F-4D97-AF65-F5344CB8AC3E}">
        <p14:creationId xmlns:p14="http://schemas.microsoft.com/office/powerpoint/2010/main" val="860328148"/>
      </p:ext>
    </p:extLst>
  </p:cSld>
  <p:clrMap bg1="lt1" tx1="dk1" bg2="lt2" tx2="dk2" accent1="accent1" accent2="accent2" accent3="accent3" accent4="accent4" accent5="accent5" accent6="accent6" hlink="hlink" folHlink="folHlink"/>
  <p:notesStyle>
    <a:lvl1pPr marL="0" algn="l" defTabSz="1306220" rtl="0" eaLnBrk="1" latinLnBrk="0" hangingPunct="1">
      <a:defRPr sz="1714" kern="1200">
        <a:solidFill>
          <a:schemeClr val="tx1"/>
        </a:solidFill>
        <a:latin typeface="+mn-lt"/>
        <a:ea typeface="+mn-ea"/>
        <a:cs typeface="+mn-cs"/>
      </a:defRPr>
    </a:lvl1pPr>
    <a:lvl2pPr marL="653110" algn="l" defTabSz="1306220" rtl="0" eaLnBrk="1" latinLnBrk="0" hangingPunct="1">
      <a:defRPr sz="1714" kern="1200">
        <a:solidFill>
          <a:schemeClr val="tx1"/>
        </a:solidFill>
        <a:latin typeface="+mn-lt"/>
        <a:ea typeface="+mn-ea"/>
        <a:cs typeface="+mn-cs"/>
      </a:defRPr>
    </a:lvl2pPr>
    <a:lvl3pPr marL="1306220" algn="l" defTabSz="1306220" rtl="0" eaLnBrk="1" latinLnBrk="0" hangingPunct="1">
      <a:defRPr sz="1714" kern="1200">
        <a:solidFill>
          <a:schemeClr val="tx1"/>
        </a:solidFill>
        <a:latin typeface="+mn-lt"/>
        <a:ea typeface="+mn-ea"/>
        <a:cs typeface="+mn-cs"/>
      </a:defRPr>
    </a:lvl3pPr>
    <a:lvl4pPr marL="1959331" algn="l" defTabSz="1306220" rtl="0" eaLnBrk="1" latinLnBrk="0" hangingPunct="1">
      <a:defRPr sz="1714" kern="1200">
        <a:solidFill>
          <a:schemeClr val="tx1"/>
        </a:solidFill>
        <a:latin typeface="+mn-lt"/>
        <a:ea typeface="+mn-ea"/>
        <a:cs typeface="+mn-cs"/>
      </a:defRPr>
    </a:lvl4pPr>
    <a:lvl5pPr marL="2612441" algn="l" defTabSz="1306220" rtl="0" eaLnBrk="1" latinLnBrk="0" hangingPunct="1">
      <a:defRPr sz="1714" kern="1200">
        <a:solidFill>
          <a:schemeClr val="tx1"/>
        </a:solidFill>
        <a:latin typeface="+mn-lt"/>
        <a:ea typeface="+mn-ea"/>
        <a:cs typeface="+mn-cs"/>
      </a:defRPr>
    </a:lvl5pPr>
    <a:lvl6pPr marL="3265551" algn="l" defTabSz="1306220" rtl="0" eaLnBrk="1" latinLnBrk="0" hangingPunct="1">
      <a:defRPr sz="1714" kern="1200">
        <a:solidFill>
          <a:schemeClr val="tx1"/>
        </a:solidFill>
        <a:latin typeface="+mn-lt"/>
        <a:ea typeface="+mn-ea"/>
        <a:cs typeface="+mn-cs"/>
      </a:defRPr>
    </a:lvl6pPr>
    <a:lvl7pPr marL="3918661" algn="l" defTabSz="1306220" rtl="0" eaLnBrk="1" latinLnBrk="0" hangingPunct="1">
      <a:defRPr sz="1714" kern="1200">
        <a:solidFill>
          <a:schemeClr val="tx1"/>
        </a:solidFill>
        <a:latin typeface="+mn-lt"/>
        <a:ea typeface="+mn-ea"/>
        <a:cs typeface="+mn-cs"/>
      </a:defRPr>
    </a:lvl7pPr>
    <a:lvl8pPr marL="4571771" algn="l" defTabSz="1306220" rtl="0" eaLnBrk="1" latinLnBrk="0" hangingPunct="1">
      <a:defRPr sz="1714" kern="1200">
        <a:solidFill>
          <a:schemeClr val="tx1"/>
        </a:solidFill>
        <a:latin typeface="+mn-lt"/>
        <a:ea typeface="+mn-ea"/>
        <a:cs typeface="+mn-cs"/>
      </a:defRPr>
    </a:lvl8pPr>
    <a:lvl9pPr marL="5224882" algn="l" defTabSz="1306220" rtl="0" eaLnBrk="1" latinLnBrk="0" hangingPunct="1">
      <a:defRPr sz="171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Almost every primary care clinic is in our network! Your chosen clinic is just a home base – your doctor does not have to approve, refer, or sign off on anything for you to see whoever you want. Yes, ALMOST every primary care clinic, the few primary care clinics of HealthPartners are not within our network, but the specialty and urgent care HealthPartners clinics are.  For those that use the internet, it’s best to click Find a Doctor on UCVare.org to search for your doctor in the network. Choose UCare for Seniors as your plan.</a:t>
            </a:r>
            <a:endParaRPr lang="en-US" dirty="0"/>
          </a:p>
          <a:p>
            <a:endParaRPr lang="en-US" dirty="0"/>
          </a:p>
        </p:txBody>
      </p:sp>
      <p:sp>
        <p:nvSpPr>
          <p:cNvPr id="4" name="Slide Number Placeholder 3"/>
          <p:cNvSpPr>
            <a:spLocks noGrp="1"/>
          </p:cNvSpPr>
          <p:nvPr>
            <p:ph type="sldNum" sz="quarter" idx="10"/>
          </p:nvPr>
        </p:nvSpPr>
        <p:spPr/>
        <p:txBody>
          <a:bodyPr/>
          <a:lstStyle/>
          <a:p>
            <a:fld id="{13C6FD62-C73F-49DB-9176-0E22AF574903}" type="slidenum">
              <a:rPr lang="en-US" smtClean="0"/>
              <a:t>7</a:t>
            </a:fld>
            <a:endParaRPr lang="en-US"/>
          </a:p>
        </p:txBody>
      </p:sp>
    </p:spTree>
    <p:extLst>
      <p:ext uri="{BB962C8B-B14F-4D97-AF65-F5344CB8AC3E}">
        <p14:creationId xmlns:p14="http://schemas.microsoft.com/office/powerpoint/2010/main" val="9046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Almost every primary care clinic is in our network! Your chosen clinic is just a home base – your doctor does not have to approve, refer, or sign off on anything for you to see whoever you want. Yes, ALMOST every primary care clinic, the few primary care clinics of HealthPartners are not within our network, but the specialty and urgent care HealthPartners clinics are.  For those that use the internet, it’s best to click Find a Doctor on UCVare.org to search for your doctor in the network. Choose UCare for Seniors as your plan.</a:t>
            </a:r>
            <a:endParaRPr lang="en-US" dirty="0"/>
          </a:p>
          <a:p>
            <a:endParaRPr lang="en-US" dirty="0"/>
          </a:p>
        </p:txBody>
      </p:sp>
      <p:sp>
        <p:nvSpPr>
          <p:cNvPr id="4" name="Slide Number Placeholder 3"/>
          <p:cNvSpPr>
            <a:spLocks noGrp="1"/>
          </p:cNvSpPr>
          <p:nvPr>
            <p:ph type="sldNum" sz="quarter" idx="10"/>
          </p:nvPr>
        </p:nvSpPr>
        <p:spPr/>
        <p:txBody>
          <a:bodyPr/>
          <a:lstStyle/>
          <a:p>
            <a:fld id="{13C6FD62-C73F-49DB-9176-0E22AF574903}" type="slidenum">
              <a:rPr lang="en-US" smtClean="0"/>
              <a:t>8</a:t>
            </a:fld>
            <a:endParaRPr lang="en-US"/>
          </a:p>
        </p:txBody>
      </p:sp>
    </p:spTree>
    <p:extLst>
      <p:ext uri="{BB962C8B-B14F-4D97-AF65-F5344CB8AC3E}">
        <p14:creationId xmlns:p14="http://schemas.microsoft.com/office/powerpoint/2010/main" val="9046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4C83B-2538-4E04-ADA9-AF72B1F182F4}" type="slidenum">
              <a:rPr lang="en-US" smtClean="0"/>
              <a:t>11</a:t>
            </a:fld>
            <a:endParaRPr lang="en-US"/>
          </a:p>
        </p:txBody>
      </p:sp>
    </p:spTree>
    <p:extLst>
      <p:ext uri="{BB962C8B-B14F-4D97-AF65-F5344CB8AC3E}">
        <p14:creationId xmlns:p14="http://schemas.microsoft.com/office/powerpoint/2010/main" val="200792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4C83B-2538-4E04-ADA9-AF72B1F182F4}" type="slidenum">
              <a:rPr lang="en-US" smtClean="0"/>
              <a:t>13</a:t>
            </a:fld>
            <a:endParaRPr lang="en-US"/>
          </a:p>
        </p:txBody>
      </p:sp>
    </p:spTree>
    <p:extLst>
      <p:ext uri="{BB962C8B-B14F-4D97-AF65-F5344CB8AC3E}">
        <p14:creationId xmlns:p14="http://schemas.microsoft.com/office/powerpoint/2010/main" val="2104091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20.svg"/><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rk Blue with Spark">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6B7C9000-8D1F-4540-ADEA-E714C3A95B4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042183" y="636930"/>
            <a:ext cx="1917659" cy="1917659"/>
          </a:xfrm>
          <a:prstGeom prst="rect">
            <a:avLst/>
          </a:prstGeom>
        </p:spPr>
      </p:pic>
      <p:pic>
        <p:nvPicPr>
          <p:cNvPr id="8" name="Graphic 7">
            <a:extLst>
              <a:ext uri="{FF2B5EF4-FFF2-40B4-BE49-F238E27FC236}">
                <a16:creationId xmlns:a16="http://schemas.microsoft.com/office/drawing/2014/main" id="{FD3AB5AA-FD05-2441-81A1-19F416275E8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3" name="Title 1">
            <a:extLst>
              <a:ext uri="{FF2B5EF4-FFF2-40B4-BE49-F238E27FC236}">
                <a16:creationId xmlns:a16="http://schemas.microsoft.com/office/drawing/2014/main" id="{3B7EFF71-ED2E-524E-837C-571518868F3C}"/>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E7D794B2-4197-A24C-83C2-B9ECF976B5A4}"/>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852958813"/>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ed with Large Spark">
    <p:bg>
      <p:bgPr>
        <a:solidFill>
          <a:schemeClr val="accent3"/>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D1DE7CC-1641-CD46-A305-04F1B720C51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7" name="Graphic 6">
            <a:extLst>
              <a:ext uri="{FF2B5EF4-FFF2-40B4-BE49-F238E27FC236}">
                <a16:creationId xmlns:a16="http://schemas.microsoft.com/office/drawing/2014/main" id="{5ED13468-C77C-C246-8A3E-177554C3EB3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0" name="Title 1">
            <a:extLst>
              <a:ext uri="{FF2B5EF4-FFF2-40B4-BE49-F238E27FC236}">
                <a16:creationId xmlns:a16="http://schemas.microsoft.com/office/drawing/2014/main" id="{31690A37-CCBB-8648-B80F-8D18BDDB404D}"/>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6875A0DD-1972-084D-82A1-85BC6234C3D3}"/>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859177117"/>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ark Blue">
    <p:bg>
      <p:bgPr>
        <a:solidFill>
          <a:schemeClr val="bg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2EF919C-57E5-0748-AAAB-A7F64EC102C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67306BC3-FD46-F94A-8073-B38973898137}"/>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8F4F7877-74EC-5B4F-AAC8-43C953BA4930}"/>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011219779"/>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Medium Blue">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EF02707-6FD7-8C4C-A39C-987310584B1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95EAB48E-89E6-7146-9E54-02A765702479}"/>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EA182862-4AD7-D849-915C-F14112E9F3F6}"/>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820157890"/>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ight Blue">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635392A-59C7-3042-A4D4-BE8E8381350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27CFB7C5-6912-F24A-B795-AEC1D89E785E}"/>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127933CA-329C-064D-95E4-7D56698C996A}"/>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152647655"/>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Yellow">
    <p:bg>
      <p:bgPr>
        <a:solidFill>
          <a:schemeClr val="accen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D567E3E-7BD6-5245-A4F7-6381DE391C5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4C3E83CF-CD38-7D4B-9416-A32BB481A88B}"/>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EEB9C051-1AA0-6D4C-98D5-6513E8127E65}"/>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598087728"/>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ed">
    <p:bg>
      <p:bgPr>
        <a:solidFill>
          <a:schemeClr val="accent3"/>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12B95BF-7EA8-9747-AFBF-3D99E77ACCD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040CA070-7E4D-C34A-B595-1564D0A709D0}"/>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BF75E2F6-1C3E-AC4A-B2F8-163AE7F7FF40}"/>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047558124"/>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ark Blue with Spark">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CC78DDD-A4E3-5041-8B64-2676630D75E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11" name="Title 1">
            <a:extLst>
              <a:ext uri="{FF2B5EF4-FFF2-40B4-BE49-F238E27FC236}">
                <a16:creationId xmlns:a16="http://schemas.microsoft.com/office/drawing/2014/main" id="{D51A2869-FE23-7549-9845-B476C8196CF8}"/>
              </a:ext>
            </a:extLst>
          </p:cNvPr>
          <p:cNvSpPr>
            <a:spLocks noGrp="1"/>
          </p:cNvSpPr>
          <p:nvPr>
            <p:ph type="title"/>
          </p:nvPr>
        </p:nvSpPr>
        <p:spPr>
          <a:xfrm>
            <a:off x="2892956" y="2116945"/>
            <a:ext cx="10952385" cy="1148590"/>
          </a:xfrm>
        </p:spPr>
        <p:txBody>
          <a:bodyPr/>
          <a:lstStyle>
            <a:lvl1pPr>
              <a:defRPr sz="3600" spc="6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504AA4BF-68CE-054F-8DE4-DDF966B044B2}"/>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333004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edium Blue with Spark">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8DBA326-EB55-2643-A483-E4074DAEF09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9" name="Title 1">
            <a:extLst>
              <a:ext uri="{FF2B5EF4-FFF2-40B4-BE49-F238E27FC236}">
                <a16:creationId xmlns:a16="http://schemas.microsoft.com/office/drawing/2014/main" id="{76F517BE-17D0-E548-951F-7F791A5AF373}"/>
              </a:ext>
            </a:extLst>
          </p:cNvPr>
          <p:cNvSpPr>
            <a:spLocks noGrp="1"/>
          </p:cNvSpPr>
          <p:nvPr>
            <p:ph type="title"/>
          </p:nvPr>
        </p:nvSpPr>
        <p:spPr>
          <a:xfrm>
            <a:off x="2892956" y="2116945"/>
            <a:ext cx="10881923"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309F4DD5-0DA5-8A40-A6F4-A3CA9501CF8D}"/>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378417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Blue with Spark">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415B993-AFA8-544E-9741-B2CC1DF18D6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8" name="Title 1">
            <a:extLst>
              <a:ext uri="{FF2B5EF4-FFF2-40B4-BE49-F238E27FC236}">
                <a16:creationId xmlns:a16="http://schemas.microsoft.com/office/drawing/2014/main" id="{D66EB82A-A924-E545-B269-B9ED5714B3B2}"/>
              </a:ext>
            </a:extLst>
          </p:cNvPr>
          <p:cNvSpPr>
            <a:spLocks noGrp="1"/>
          </p:cNvSpPr>
          <p:nvPr>
            <p:ph type="title"/>
          </p:nvPr>
        </p:nvSpPr>
        <p:spPr>
          <a:xfrm>
            <a:off x="2892956" y="2116945"/>
            <a:ext cx="10881923" cy="1148590"/>
          </a:xfrm>
        </p:spPr>
        <p:txBody>
          <a:bodyPr/>
          <a:lstStyle>
            <a:lvl1pPr>
              <a:defRPr sz="3600" spc="6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67F0AA99-FA44-4743-BEC1-CBE0E61984B1}"/>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43655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Yellow with Spark">
    <p:bg>
      <p:bgPr>
        <a:solidFill>
          <a:schemeClr val="accen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E6EC602-100C-5249-B9AE-89FE1863660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8" name="Title 1">
            <a:extLst>
              <a:ext uri="{FF2B5EF4-FFF2-40B4-BE49-F238E27FC236}">
                <a16:creationId xmlns:a16="http://schemas.microsoft.com/office/drawing/2014/main" id="{55443ACF-B74A-9549-A885-6F6AB0A740A6}"/>
              </a:ext>
            </a:extLst>
          </p:cNvPr>
          <p:cNvSpPr>
            <a:spLocks noGrp="1"/>
          </p:cNvSpPr>
          <p:nvPr>
            <p:ph type="title"/>
          </p:nvPr>
        </p:nvSpPr>
        <p:spPr>
          <a:xfrm>
            <a:off x="2892956" y="2116945"/>
            <a:ext cx="10881923"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A5EBD3DF-A621-1F41-B1F7-547FABEEC206}"/>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800" kern="1200" dirty="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200583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edium Blue with Spark">
    <p:bg>
      <p:bgPr>
        <a:solidFill>
          <a:schemeClr val="tx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3D2C0E1-E760-984B-9FE4-5BE7CCAF809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3" name="Graphic 12">
            <a:extLst>
              <a:ext uri="{FF2B5EF4-FFF2-40B4-BE49-F238E27FC236}">
                <a16:creationId xmlns:a16="http://schemas.microsoft.com/office/drawing/2014/main" id="{B9579A06-39CC-B048-89E5-EAEFEAFA6B3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4" name="Title 1">
            <a:extLst>
              <a:ext uri="{FF2B5EF4-FFF2-40B4-BE49-F238E27FC236}">
                <a16:creationId xmlns:a16="http://schemas.microsoft.com/office/drawing/2014/main" id="{41E5EDE4-C15C-7049-A40E-BD2FE809A0CC}"/>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Subtitle 2">
            <a:extLst>
              <a:ext uri="{FF2B5EF4-FFF2-40B4-BE49-F238E27FC236}">
                <a16:creationId xmlns:a16="http://schemas.microsoft.com/office/drawing/2014/main" id="{83D002FF-30B4-1A45-86B9-E6DC334AA1F4}"/>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345844477"/>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ed with Spark">
    <p:bg>
      <p:bgPr>
        <a:solidFill>
          <a:schemeClr val="accent3"/>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0BFBDDD-D292-EE43-AF72-EF4A5EBB016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8" name="Title 1">
            <a:extLst>
              <a:ext uri="{FF2B5EF4-FFF2-40B4-BE49-F238E27FC236}">
                <a16:creationId xmlns:a16="http://schemas.microsoft.com/office/drawing/2014/main" id="{FFA0C50E-ACF2-0743-9F0A-A6ECEC4AADDF}"/>
              </a:ext>
            </a:extLst>
          </p:cNvPr>
          <p:cNvSpPr>
            <a:spLocks noGrp="1"/>
          </p:cNvSpPr>
          <p:nvPr>
            <p:ph type="title"/>
          </p:nvPr>
        </p:nvSpPr>
        <p:spPr>
          <a:xfrm>
            <a:off x="2892956" y="2116945"/>
            <a:ext cx="10881923" cy="1148590"/>
          </a:xfrm>
        </p:spPr>
        <p:txBody>
          <a:bodyPr/>
          <a:lstStyle>
            <a:lvl1pPr>
              <a:defRPr sz="3600" spc="6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9F3B5C86-6C29-0A48-A1E7-454A18B03998}"/>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054372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 Blue Spark">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581EED-33C1-8644-9194-28B05F10546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7" name="Graphic 6">
            <a:extLst>
              <a:ext uri="{FF2B5EF4-FFF2-40B4-BE49-F238E27FC236}">
                <a16:creationId xmlns:a16="http://schemas.microsoft.com/office/drawing/2014/main" id="{99FCFABF-5AB7-984F-A931-5AB82D61DD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2" name="Title 1">
            <a:extLst>
              <a:ext uri="{FF2B5EF4-FFF2-40B4-BE49-F238E27FC236}">
                <a16:creationId xmlns:a16="http://schemas.microsoft.com/office/drawing/2014/main" id="{1D499A61-28DC-8244-973D-ED9281A62E92}"/>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0CE74026-4E55-4947-B107-6F729DA982E0}"/>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425814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dium Blue Spar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6832DAD-02E4-C342-BFBC-9A1778EA117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0" name="Graphic 9">
            <a:extLst>
              <a:ext uri="{FF2B5EF4-FFF2-40B4-BE49-F238E27FC236}">
                <a16:creationId xmlns:a16="http://schemas.microsoft.com/office/drawing/2014/main" id="{CD886388-4096-E84F-8836-1F6272F62C1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3" name="Title 1">
            <a:extLst>
              <a:ext uri="{FF2B5EF4-FFF2-40B4-BE49-F238E27FC236}">
                <a16:creationId xmlns:a16="http://schemas.microsoft.com/office/drawing/2014/main" id="{7D646E25-7DE4-AB4F-A92E-A070EBF8DE53}"/>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Content Placeholder 2">
            <a:extLst>
              <a:ext uri="{FF2B5EF4-FFF2-40B4-BE49-F238E27FC236}">
                <a16:creationId xmlns:a16="http://schemas.microsoft.com/office/drawing/2014/main" id="{F0ACFBE0-15F7-A748-BFE8-941D6B97591C}"/>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251876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ght Blue Spar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99E15A2-25F9-A04A-B77F-D6E63D15C6A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0" name="Graphic 9">
            <a:extLst>
              <a:ext uri="{FF2B5EF4-FFF2-40B4-BE49-F238E27FC236}">
                <a16:creationId xmlns:a16="http://schemas.microsoft.com/office/drawing/2014/main" id="{425A96C3-15C5-204B-B9A0-43623B7DFA6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7" name="Title 1">
            <a:extLst>
              <a:ext uri="{FF2B5EF4-FFF2-40B4-BE49-F238E27FC236}">
                <a16:creationId xmlns:a16="http://schemas.microsoft.com/office/drawing/2014/main" id="{112FB1D5-071F-EC45-9F0A-B5AD01D6AFD9}"/>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B2558E6D-CC73-F449-BC2D-BE0CC81BF972}"/>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357691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Yellow Spark">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65329B-378A-F14B-8C56-143AD8E18F4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7" name="Graphic 6">
            <a:extLst>
              <a:ext uri="{FF2B5EF4-FFF2-40B4-BE49-F238E27FC236}">
                <a16:creationId xmlns:a16="http://schemas.microsoft.com/office/drawing/2014/main" id="{41F99E87-DA55-2D43-90FF-53F42EFF9FF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1" name="Title 1">
            <a:extLst>
              <a:ext uri="{FF2B5EF4-FFF2-40B4-BE49-F238E27FC236}">
                <a16:creationId xmlns:a16="http://schemas.microsoft.com/office/drawing/2014/main" id="{B6509E70-02B3-5A41-9869-6E03C005D062}"/>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03930827-32BC-BA4D-9C92-82B5704B0E49}"/>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274524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 Spar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5CE45E9-1CFF-9647-BCB4-DDFA8842F91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0" name="Graphic 9">
            <a:extLst>
              <a:ext uri="{FF2B5EF4-FFF2-40B4-BE49-F238E27FC236}">
                <a16:creationId xmlns:a16="http://schemas.microsoft.com/office/drawing/2014/main" id="{79CD7BF7-1C9C-0647-8E90-A49AC1F7B6C7}"/>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1" name="Title 1">
            <a:extLst>
              <a:ext uri="{FF2B5EF4-FFF2-40B4-BE49-F238E27FC236}">
                <a16:creationId xmlns:a16="http://schemas.microsoft.com/office/drawing/2014/main" id="{8C98DB3D-D831-7E42-85FE-B5D005043D62}"/>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8C424746-120B-6E4B-A47E-F64C25260D57}"/>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079021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9B67EF6-36E5-F847-97D2-E60A35F8EE4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289F4C2B-1E38-9144-BA34-4DAD19F7D8E0}"/>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809980C4-5593-0F4B-B200-3E40487F9B12}"/>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878294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edium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6373FA3-8D2F-CB42-ADA6-742EC0FE75C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93D7C5F2-2A6C-A348-8C76-9660AB513D4A}"/>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DA66A228-94BC-AD45-9853-16F7292A3807}"/>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592190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ght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21684F-39D5-544C-9E88-AAE05040E02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61C86DC3-1702-D34E-83F8-D97DECA80DFF}"/>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70EB70D1-135F-5547-9059-D32D904F934E}"/>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901503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Yellow">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7904F23-CD26-2347-9E9C-5934ECC776F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50464367-E521-A143-AD80-06B67BC42CD4}"/>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E9225AAF-D099-7849-9D0B-51E8E998886B}"/>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339098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ight Blue with Spark">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EFCC5E1-572D-C545-87C4-2166B65EBE5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0" name="Graphic 9">
            <a:extLst>
              <a:ext uri="{FF2B5EF4-FFF2-40B4-BE49-F238E27FC236}">
                <a16:creationId xmlns:a16="http://schemas.microsoft.com/office/drawing/2014/main" id="{E935EE64-8FD2-B442-A3E8-036103B7C2A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3" name="Title 1">
            <a:extLst>
              <a:ext uri="{FF2B5EF4-FFF2-40B4-BE49-F238E27FC236}">
                <a16:creationId xmlns:a16="http://schemas.microsoft.com/office/drawing/2014/main" id="{CFCEE4D1-6042-D041-B5D3-E24DFB225014}"/>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A82C9667-AB02-4E4E-83ED-807B72F3C5CA}"/>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741590145"/>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6D25FE-D224-F64D-AE68-34237CE029B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26098455-1A04-3147-B7D3-0BAE60AEBABF}"/>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AC031C97-C429-6948-AD60-F6791A06772A}"/>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972085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Dark Blue">
    <p:bg>
      <p:bgPr>
        <a:solidFill>
          <a:schemeClr val="bg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69DE68-53C3-D045-B82E-45BCC6FFB377}"/>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5397DB7B-704A-3140-AE9A-D882FD1FAD6C}"/>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23A5BA3B-5F03-FC4E-B806-7A34EDE97FBD}"/>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6985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Medium Blue">
    <p:bg>
      <p:bgPr>
        <a:solidFill>
          <a:schemeClr val="tx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E35130-644A-9A49-A923-EC587F4E05D7}"/>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D5B5EFCC-31E6-744F-AA90-8C668014617F}"/>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46581E17-8CC8-BC41-993A-BA045A9E0177}"/>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3749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Light Blue">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DA4D4D-9A1A-1E43-91D6-8816B183C00C}"/>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8015F53A-CD0E-864A-BDFD-EDBEFB1938AF}"/>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2D9E39CA-C09A-A74B-93C6-76D614E932F6}"/>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7801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Yellow">
    <p:bg>
      <p:bgPr>
        <a:solidFill>
          <a:schemeClr val="accent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8B986C-C35E-074E-9F04-AECB87EDADD7}"/>
              </a:ext>
            </a:extLst>
          </p:cNvPr>
          <p:cNvSpPr>
            <a:spLocks noGrp="1"/>
          </p:cNvSpPr>
          <p:nvPr>
            <p:ph type="sldNum" sz="quarter" idx="11"/>
          </p:nvPr>
        </p:nvSpPr>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9D023FE0-3281-5B42-AC53-2AA6090DE6D6}"/>
              </a:ext>
            </a:extLst>
          </p:cNvPr>
          <p:cNvSpPr>
            <a:spLocks noGrp="1"/>
          </p:cNvSpPr>
          <p:nvPr>
            <p:ph type="title"/>
          </p:nvPr>
        </p:nvSpPr>
        <p:spPr>
          <a:xfrm>
            <a:off x="877682" y="636929"/>
            <a:ext cx="12335398" cy="1148590"/>
          </a:xfrm>
        </p:spPr>
        <p:txBody>
          <a:bodyPr/>
          <a:lstStyle>
            <a:lvl1pPr>
              <a:defRPr sz="360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6769FFF9-60C1-7D4D-9884-1BCF0B2C4C2E}"/>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3831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Red">
    <p:bg>
      <p:bgPr>
        <a:solidFill>
          <a:schemeClr val="accent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0000EB-28DE-3B4E-8CC4-711AB3EDB9B2}"/>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BC9EDEA2-3F92-F448-B358-2C83EA2C0749}"/>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C8B901B0-F16B-5643-908A-7DBBF80B282C}"/>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9239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ext_Slide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3020" y="2381670"/>
            <a:ext cx="12300060" cy="4985782"/>
          </a:xfrm>
        </p:spPr>
        <p:txBody>
          <a:bodyPr lIns="137160">
            <a:noAutofit/>
          </a:bodyPr>
          <a:lstStyle>
            <a:lvl1pPr marL="344806" indent="-344806" algn="l" defTabSz="1097280" rtl="0" eaLnBrk="1" latinLnBrk="0" hangingPunct="1">
              <a:lnSpc>
                <a:spcPct val="100000"/>
              </a:lnSpc>
              <a:spcBef>
                <a:spcPts val="0"/>
              </a:spcBef>
              <a:spcAft>
                <a:spcPts val="1440"/>
              </a:spcAft>
              <a:buClr>
                <a:schemeClr val="bg2"/>
              </a:buClr>
              <a:buFont typeface="Arial" panose="020B0604020202020204" pitchFamily="34" charset="0"/>
              <a:buChar char="•"/>
              <a:defRPr lang="en-US" sz="2400" kern="1200" dirty="0" smtClean="0">
                <a:solidFill>
                  <a:schemeClr val="tx1"/>
                </a:solidFill>
                <a:latin typeface="+mn-lt"/>
                <a:ea typeface="+mn-ea"/>
                <a:cs typeface="+mn-cs"/>
              </a:defRPr>
            </a:lvl1pPr>
            <a:lvl2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2pPr>
            <a:lvl3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3pPr>
            <a:lvl4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4pPr>
            <a:lvl5pPr indent="-344806" algn="l" defTabSz="1097280" rtl="0" eaLnBrk="1" latinLnBrk="0" hangingPunct="1">
              <a:lnSpc>
                <a:spcPct val="100000"/>
              </a:lnSpc>
              <a:spcBef>
                <a:spcPts val="0"/>
              </a:spcBef>
              <a:spcAft>
                <a:spcPts val="1440"/>
              </a:spcAft>
              <a:buClr>
                <a:schemeClr val="bg2"/>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UCare Medicare Group</a:t>
            </a:r>
          </a:p>
        </p:txBody>
      </p:sp>
      <p:sp>
        <p:nvSpPr>
          <p:cNvPr id="6" name="Slide Number Placeholder 5"/>
          <p:cNvSpPr>
            <a:spLocks noGrp="1"/>
          </p:cNvSpPr>
          <p:nvPr>
            <p:ph type="sldNum" sz="quarter" idx="12"/>
          </p:nvPr>
        </p:nvSpPr>
        <p:spPr>
          <a:xfrm>
            <a:off x="10983857" y="7713673"/>
            <a:ext cx="3291840" cy="438150"/>
          </a:xfrm>
        </p:spPr>
        <p:txBody>
          <a:bodyPr/>
          <a:lstStyle/>
          <a:p>
            <a:fld id="{1FC4B0FD-5F77-433D-950B-A15A779E50E4}" type="slidenum">
              <a:rPr lang="en-US" smtClean="0"/>
              <a:t>‹#›</a:t>
            </a:fld>
            <a:endParaRPr lang="en-US"/>
          </a:p>
        </p:txBody>
      </p:sp>
    </p:spTree>
    <p:extLst>
      <p:ext uri="{BB962C8B-B14F-4D97-AF65-F5344CB8AC3E}">
        <p14:creationId xmlns:p14="http://schemas.microsoft.com/office/powerpoint/2010/main" val="3544341276"/>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Blue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BCAF5C-BDE8-1C42-B3E7-894131AB18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7" name="Slide Number Placeholder 5">
            <a:extLst>
              <a:ext uri="{FF2B5EF4-FFF2-40B4-BE49-F238E27FC236}">
                <a16:creationId xmlns:a16="http://schemas.microsoft.com/office/drawing/2014/main" id="{6F77BF6C-FBD7-3D44-9700-B5589AAA4A49}"/>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20" name="Title 1">
            <a:extLst>
              <a:ext uri="{FF2B5EF4-FFF2-40B4-BE49-F238E27FC236}">
                <a16:creationId xmlns:a16="http://schemas.microsoft.com/office/drawing/2014/main" id="{550A461F-A82B-F546-BF03-A03C0AE16D4C}"/>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21" name="Content Placeholder 2">
            <a:extLst>
              <a:ext uri="{FF2B5EF4-FFF2-40B4-BE49-F238E27FC236}">
                <a16:creationId xmlns:a16="http://schemas.microsoft.com/office/drawing/2014/main" id="{0A386A3C-DFBC-AF4F-A6CB-58C5D2574EA8}"/>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B6EF972C-B50B-ED4E-A29F-1C9414A5499F}"/>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209561721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dium Blue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051BA43-3BF1-3244-A793-77032866EF9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2" name="Slide Number Placeholder 5">
            <a:extLst>
              <a:ext uri="{FF2B5EF4-FFF2-40B4-BE49-F238E27FC236}">
                <a16:creationId xmlns:a16="http://schemas.microsoft.com/office/drawing/2014/main" id="{790A1A7E-F172-4948-8B01-5A9FA74ADCBB}"/>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3" name="Title 1">
            <a:extLst>
              <a:ext uri="{FF2B5EF4-FFF2-40B4-BE49-F238E27FC236}">
                <a16:creationId xmlns:a16="http://schemas.microsoft.com/office/drawing/2014/main" id="{60C1D3EC-1C1B-964D-9B50-6F0CCE184F1E}"/>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Content Placeholder 2">
            <a:extLst>
              <a:ext uri="{FF2B5EF4-FFF2-40B4-BE49-F238E27FC236}">
                <a16:creationId xmlns:a16="http://schemas.microsoft.com/office/drawing/2014/main" id="{72130C70-FB99-C445-B802-CEA7895C9220}"/>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671FFCA3-733B-AA4D-B18B-EA532E5A4435}"/>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46793567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ght Blue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F5EEBD3-0571-254A-A4B9-D401CA9919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0" name="Title 1">
            <a:extLst>
              <a:ext uri="{FF2B5EF4-FFF2-40B4-BE49-F238E27FC236}">
                <a16:creationId xmlns:a16="http://schemas.microsoft.com/office/drawing/2014/main" id="{4B02F389-9F50-8F4A-93C8-322C2132FFAB}"/>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A07B1CF8-EB82-C044-A5D8-6B3DF1B84DA0}"/>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3F00A8EB-760E-A445-AF11-B6B86B082338}"/>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2" name="Picture Placeholder 8">
            <a:extLst>
              <a:ext uri="{FF2B5EF4-FFF2-40B4-BE49-F238E27FC236}">
                <a16:creationId xmlns:a16="http://schemas.microsoft.com/office/drawing/2014/main" id="{FB923C37-9867-1541-A509-961AAF156DD8}"/>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6873855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Yellow with Spark">
    <p:bg>
      <p:bgPr>
        <a:solidFill>
          <a:schemeClr val="accent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DC113C9-E91A-C843-9A3F-E35BB770162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0" name="Graphic 9">
            <a:extLst>
              <a:ext uri="{FF2B5EF4-FFF2-40B4-BE49-F238E27FC236}">
                <a16:creationId xmlns:a16="http://schemas.microsoft.com/office/drawing/2014/main" id="{9212B699-44D6-554D-A602-BEA07ACE28EA}"/>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3" name="Title 1">
            <a:extLst>
              <a:ext uri="{FF2B5EF4-FFF2-40B4-BE49-F238E27FC236}">
                <a16:creationId xmlns:a16="http://schemas.microsoft.com/office/drawing/2014/main" id="{D97B1F7B-B799-A647-997F-095337A834E5}"/>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4262950E-345E-5E4E-B095-FF59C1A72001}"/>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401094399"/>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Yellow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B1AF8E6-D809-2740-95CF-8D273F892AC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0" name="Title 1">
            <a:extLst>
              <a:ext uri="{FF2B5EF4-FFF2-40B4-BE49-F238E27FC236}">
                <a16:creationId xmlns:a16="http://schemas.microsoft.com/office/drawing/2014/main" id="{3A3113C1-F776-2140-89F3-4B8AD40BA1F6}"/>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E282BBA1-7B72-0345-9629-D35CE4F5B795}"/>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E2AB2971-43A4-3549-8DB1-8105E06CDE8F}"/>
              </a:ext>
            </a:extLst>
          </p:cNvPr>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B0AAE95C-C437-4944-8E09-3257E80D544F}"/>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494218564"/>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C0886DA-9299-EA45-AB5D-13E0679401E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3" name="Slide Number Placeholder 5">
            <a:extLst>
              <a:ext uri="{FF2B5EF4-FFF2-40B4-BE49-F238E27FC236}">
                <a16:creationId xmlns:a16="http://schemas.microsoft.com/office/drawing/2014/main" id="{CE8F4866-98E9-A143-959B-CFD738CF0024}"/>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4" name="Title 1">
            <a:extLst>
              <a:ext uri="{FF2B5EF4-FFF2-40B4-BE49-F238E27FC236}">
                <a16:creationId xmlns:a16="http://schemas.microsoft.com/office/drawing/2014/main" id="{84CD6538-34D2-F545-ABCE-C86B579A956B}"/>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Content Placeholder 2">
            <a:extLst>
              <a:ext uri="{FF2B5EF4-FFF2-40B4-BE49-F238E27FC236}">
                <a16:creationId xmlns:a16="http://schemas.microsoft.com/office/drawing/2014/main" id="{947B2496-E7EB-4945-B661-4CE905CCA1D8}"/>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8">
            <a:extLst>
              <a:ext uri="{FF2B5EF4-FFF2-40B4-BE49-F238E27FC236}">
                <a16:creationId xmlns:a16="http://schemas.microsoft.com/office/drawing/2014/main" id="{F2288E85-A8B3-6E49-A761-CFC9C7A7AC01}"/>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2206761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rk Blue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BC347B2-544A-0644-8071-9A48C199A77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20" name="Title 1">
            <a:extLst>
              <a:ext uri="{FF2B5EF4-FFF2-40B4-BE49-F238E27FC236}">
                <a16:creationId xmlns:a16="http://schemas.microsoft.com/office/drawing/2014/main" id="{550A461F-A82B-F546-BF03-A03C0AE16D4C}"/>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21" name="Content Placeholder 2">
            <a:extLst>
              <a:ext uri="{FF2B5EF4-FFF2-40B4-BE49-F238E27FC236}">
                <a16:creationId xmlns:a16="http://schemas.microsoft.com/office/drawing/2014/main" id="{0A386A3C-DFBC-AF4F-A6CB-58C5D2574EA8}"/>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a:extLst>
              <a:ext uri="{FF2B5EF4-FFF2-40B4-BE49-F238E27FC236}">
                <a16:creationId xmlns:a16="http://schemas.microsoft.com/office/drawing/2014/main" id="{6F77BF6C-FBD7-3D44-9700-B5589AAA4A49}"/>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4C31C3E1-661E-084F-8A02-E1432F11A1FD}"/>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53486797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edium Blue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AB0D4E6-3E91-574C-B5DA-7E7E0CD72BC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1C086EF6-5296-B045-A54F-1504DE542878}"/>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6" name="Content Placeholder 2">
            <a:extLst>
              <a:ext uri="{FF2B5EF4-FFF2-40B4-BE49-F238E27FC236}">
                <a16:creationId xmlns:a16="http://schemas.microsoft.com/office/drawing/2014/main" id="{FB86740C-0B28-F844-B152-56E2EC34BD6F}"/>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790A1A7E-F172-4948-8B01-5A9FA74ADCBB}"/>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4DE975A0-C0D2-D743-BB50-FC007E34586B}"/>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4188075762"/>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ight Blue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4B939A9-82D2-5742-8CEF-F5C37AF125B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7579BF84-EFD6-354C-AECA-82C6C053D25D}"/>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6" name="Content Placeholder 2">
            <a:extLst>
              <a:ext uri="{FF2B5EF4-FFF2-40B4-BE49-F238E27FC236}">
                <a16:creationId xmlns:a16="http://schemas.microsoft.com/office/drawing/2014/main" id="{E4D4DC6D-D905-C04B-A35F-47F5A2F3B1E0}"/>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3F00A8EB-760E-A445-AF11-B6B86B082338}"/>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73D5B8B9-5F22-F541-9B39-C95812B2AB75}"/>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881668803"/>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Yellow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728A730-4568-2F46-9F53-26BE07AB1C1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F482210C-EE3A-ED41-A34C-D31D902116B3}"/>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6" name="Content Placeholder 2">
            <a:extLst>
              <a:ext uri="{FF2B5EF4-FFF2-40B4-BE49-F238E27FC236}">
                <a16:creationId xmlns:a16="http://schemas.microsoft.com/office/drawing/2014/main" id="{84193779-7EF5-B646-8B51-6398F4A78F82}"/>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E2AB2971-43A4-3549-8DB1-8105E06CDE8F}"/>
              </a:ext>
            </a:extLst>
          </p:cNvPr>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1C308541-9995-6A47-BFBF-08933EF1F72C}"/>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294089797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d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AA36755-37CD-2E4B-81CD-B30B0AEC00D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9103E56B-1FA3-E143-AC92-BC9B1F8ED1BC}"/>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0C342CD5-95C2-BB49-A150-EB40FE975C18}"/>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CE8F4866-98E9-A143-959B-CFD738CF0024}"/>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D1E4A357-22A1-7048-93C6-EC5C8355E77E}"/>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49723702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Dark Blue with Picture">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3" name="Title 1">
            <a:extLst>
              <a:ext uri="{FF2B5EF4-FFF2-40B4-BE49-F238E27FC236}">
                <a16:creationId xmlns:a16="http://schemas.microsoft.com/office/drawing/2014/main" id="{40F62C8E-98E9-A149-99AC-61849F959F33}"/>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Content Placeholder 2">
            <a:extLst>
              <a:ext uri="{FF2B5EF4-FFF2-40B4-BE49-F238E27FC236}">
                <a16:creationId xmlns:a16="http://schemas.microsoft.com/office/drawing/2014/main" id="{23AE0280-A8D6-CD44-9395-A045925FC25B}"/>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8">
            <a:extLst>
              <a:ext uri="{FF2B5EF4-FFF2-40B4-BE49-F238E27FC236}">
                <a16:creationId xmlns:a16="http://schemas.microsoft.com/office/drawing/2014/main" id="{B034CAC9-E89B-B64E-A92E-BA0CC339FBC4}"/>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384749623"/>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Medium Blue with Pictur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26132198-AF8D-7541-BE2C-1A2B4426EFED}"/>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7BEED6E6-8D79-8749-853B-92912BC69E2A}"/>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32532201-DEC2-7049-9CD0-576FACCB5181}"/>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893703484"/>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Light Blue with Picture">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CC606352-602F-8847-96FE-E67A8AB83043}"/>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DD5606C4-A130-F74C-8E30-00D03970CBBC}"/>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D0A0F860-EF0B-D84D-ACFA-073EF5A458FA}"/>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25351740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d with Spark">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693E8A1-B643-6E4E-8E9A-E51494C58DE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0" name="Graphic 9">
            <a:extLst>
              <a:ext uri="{FF2B5EF4-FFF2-40B4-BE49-F238E27FC236}">
                <a16:creationId xmlns:a16="http://schemas.microsoft.com/office/drawing/2014/main" id="{C1DB329C-27FD-4D4B-A092-E5510842E506}"/>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2" name="Title 1">
            <a:extLst>
              <a:ext uri="{FF2B5EF4-FFF2-40B4-BE49-F238E27FC236}">
                <a16:creationId xmlns:a16="http://schemas.microsoft.com/office/drawing/2014/main" id="{909E4D2B-2DEA-E743-B3AD-A421408AFEDD}"/>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3" name="Subtitle 2">
            <a:extLst>
              <a:ext uri="{FF2B5EF4-FFF2-40B4-BE49-F238E27FC236}">
                <a16:creationId xmlns:a16="http://schemas.microsoft.com/office/drawing/2014/main" id="{88B92F26-4D14-9C41-8A06-4AF1D668F656}"/>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277497307"/>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Yellow with Picture">
    <p:bg>
      <p:bgPr>
        <a:solidFill>
          <a:schemeClr val="accent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5A64EE4F-5C54-9A4C-99A6-CCA1F4515E96}"/>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C9714751-AFA6-1643-B067-00EB08CE7591}"/>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2"/>
              </a:buClr>
              <a:defRPr lang="en-US" sz="1680" kern="1200" dirty="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6BA07DC0-C703-9D4A-B8A2-493614FF9026}"/>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109001686"/>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Red with Picture">
    <p:bg>
      <p:bgPr>
        <a:solidFill>
          <a:schemeClr val="accent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67969994-B213-5E4C-9C88-7CB4F9D60623}"/>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FFA74320-5C10-F048-9B48-AD1C4CE03841}"/>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8">
            <a:extLst>
              <a:ext uri="{FF2B5EF4-FFF2-40B4-BE49-F238E27FC236}">
                <a16:creationId xmlns:a16="http://schemas.microsoft.com/office/drawing/2014/main" id="{AD337DD5-0F7E-E04F-B8D8-FEE864CCBE2A}"/>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37841990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Yellow Spark">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65329B-378A-F14B-8C56-143AD8E18F4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2" name="Title 1"/>
          <p:cNvSpPr>
            <a:spLocks noGrp="1"/>
          </p:cNvSpPr>
          <p:nvPr>
            <p:ph type="title"/>
          </p:nvPr>
        </p:nvSpPr>
        <p:spPr/>
        <p:txBody>
          <a:bodyPr/>
          <a:lstStyle>
            <a:lvl1pPr>
              <a:defRPr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8" name="Graphic 7">
            <a:extLst>
              <a:ext uri="{FF2B5EF4-FFF2-40B4-BE49-F238E27FC236}">
                <a16:creationId xmlns:a16="http://schemas.microsoft.com/office/drawing/2014/main" id="{E8A28B34-5238-AE4C-A9D0-1334B213BF6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133996" y="436409"/>
            <a:ext cx="1033086" cy="774815"/>
          </a:xfrm>
          <a:prstGeom prst="rect">
            <a:avLst/>
          </a:prstGeom>
        </p:spPr>
      </p:pic>
      <p:sp>
        <p:nvSpPr>
          <p:cNvPr id="9" name="Content Placeholder 2">
            <a:extLst>
              <a:ext uri="{FF2B5EF4-FFF2-40B4-BE49-F238E27FC236}">
                <a16:creationId xmlns:a16="http://schemas.microsoft.com/office/drawing/2014/main" id="{FDCF4BB2-379E-9246-B6DB-272B956BBF8B}"/>
              </a:ext>
            </a:extLst>
          </p:cNvPr>
          <p:cNvSpPr>
            <a:spLocks noGrp="1"/>
          </p:cNvSpPr>
          <p:nvPr>
            <p:ph idx="1"/>
          </p:nvPr>
        </p:nvSpPr>
        <p:spPr>
          <a:xfrm>
            <a:off x="863195" y="2029968"/>
            <a:ext cx="12324219" cy="4957972"/>
          </a:xfrm>
        </p:spPr>
        <p:txBody>
          <a:bodyPr lIns="137160">
            <a:noAutofit/>
          </a:bodyPr>
          <a:lstStyle>
            <a:lvl1pPr marL="280036" indent="-280036" algn="l" defTabSz="822960" rtl="0" eaLnBrk="1" latinLnBrk="0" hangingPunct="1">
              <a:lnSpc>
                <a:spcPts val="2400"/>
              </a:lnSpc>
              <a:spcBef>
                <a:spcPts val="0"/>
              </a:spcBef>
              <a:spcAft>
                <a:spcPts val="1080"/>
              </a:spcAft>
              <a:buClr>
                <a:schemeClr val="bg2"/>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2"/>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2"/>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2"/>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2"/>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7988544"/>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134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ark Blue">
    <p:bg>
      <p:bgPr>
        <a:solidFill>
          <a:schemeClr val="bg2"/>
        </a:solidFill>
        <a:effectLst/>
      </p:bgPr>
    </p:bg>
    <p:spTree>
      <p:nvGrpSpPr>
        <p:cNvPr id="1" name=""/>
        <p:cNvGrpSpPr/>
        <p:nvPr/>
      </p:nvGrpSpPr>
      <p:grpSpPr>
        <a:xfrm>
          <a:off x="0" y="0"/>
          <a:ext cx="0" cy="0"/>
          <a:chOff x="0" y="0"/>
          <a:chExt cx="0" cy="0"/>
        </a:xfrm>
      </p:grpSpPr>
      <p:pic>
        <p:nvPicPr>
          <p:cNvPr id="5" name="Picture 4" descr="A picture containing wheel&#10;&#10;Description automatically generated">
            <a:extLst>
              <a:ext uri="{FF2B5EF4-FFF2-40B4-BE49-F238E27FC236}">
                <a16:creationId xmlns:a16="http://schemas.microsoft.com/office/drawing/2014/main" id="{A9E0470D-CF68-834C-A9ED-87D4135DDF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0737" y="769689"/>
            <a:ext cx="2820355" cy="484001"/>
          </a:xfrm>
          <a:prstGeom prst="rect">
            <a:avLst/>
          </a:prstGeom>
        </p:spPr>
      </p:pic>
      <p:sp>
        <p:nvSpPr>
          <p:cNvPr id="11" name="Title 1">
            <a:extLst>
              <a:ext uri="{FF2B5EF4-FFF2-40B4-BE49-F238E27FC236}">
                <a16:creationId xmlns:a16="http://schemas.microsoft.com/office/drawing/2014/main" id="{476B4287-DB80-F446-A308-F5720754029D}"/>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823B47D6-9AF5-BF46-9380-4B5D15D00AAD}"/>
              </a:ext>
            </a:extLst>
          </p:cNvPr>
          <p:cNvSpPr>
            <a:spLocks noGrp="1"/>
          </p:cNvSpPr>
          <p:nvPr>
            <p:ph type="subTitle" idx="1"/>
          </p:nvPr>
        </p:nvSpPr>
        <p:spPr>
          <a:xfrm>
            <a:off x="1269993" y="4660115"/>
            <a:ext cx="12561099" cy="504192"/>
          </a:xfrm>
        </p:spPr>
        <p:txBody>
          <a:bodyPr lIns="100584" rIns="118872" anchor="ctr"/>
          <a:lstStyle>
            <a:lvl1pPr marL="0" indent="0" algn="l">
              <a:buNone/>
              <a:defRPr sz="2800" b="0" i="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26039696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lue with Large Spark">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082C429-A4A0-C949-BE3A-2269A64C9BB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2" name="Graphic 11">
            <a:extLst>
              <a:ext uri="{FF2B5EF4-FFF2-40B4-BE49-F238E27FC236}">
                <a16:creationId xmlns:a16="http://schemas.microsoft.com/office/drawing/2014/main" id="{F980F46E-924D-124C-B507-3F0748E30CE5}"/>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3" name="Title 1">
            <a:extLst>
              <a:ext uri="{FF2B5EF4-FFF2-40B4-BE49-F238E27FC236}">
                <a16:creationId xmlns:a16="http://schemas.microsoft.com/office/drawing/2014/main" id="{C1B52099-7585-9D48-9924-9F4490212590}"/>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4570F028-D712-404D-8442-2CC614B1C7DA}"/>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822644036"/>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edium Blue with Large Spark">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45127DF-89D8-354A-947D-ABE138F0EC7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7" name="Graphic 6">
            <a:extLst>
              <a:ext uri="{FF2B5EF4-FFF2-40B4-BE49-F238E27FC236}">
                <a16:creationId xmlns:a16="http://schemas.microsoft.com/office/drawing/2014/main" id="{56B885EA-A31B-A543-A5DA-F7E31F1EF13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0" name="Title 1">
            <a:extLst>
              <a:ext uri="{FF2B5EF4-FFF2-40B4-BE49-F238E27FC236}">
                <a16:creationId xmlns:a16="http://schemas.microsoft.com/office/drawing/2014/main" id="{C83213F4-DD72-464B-9C12-C5415D9FE8B0}"/>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EF1F5700-85C7-1E4F-94D2-9B35DD92BE36}"/>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134633049"/>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ight Blue with Large Spark">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E0B03CA-75A2-8F4B-959D-15777489B8B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7" name="Graphic 6">
            <a:extLst>
              <a:ext uri="{FF2B5EF4-FFF2-40B4-BE49-F238E27FC236}">
                <a16:creationId xmlns:a16="http://schemas.microsoft.com/office/drawing/2014/main" id="{10E7C45F-BFE5-4C44-927C-6039016D8FA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0" name="Title 1">
            <a:extLst>
              <a:ext uri="{FF2B5EF4-FFF2-40B4-BE49-F238E27FC236}">
                <a16:creationId xmlns:a16="http://schemas.microsoft.com/office/drawing/2014/main" id="{1C58AD59-79D9-B849-8AFE-B4C303CF8698}"/>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FD9F1D18-B4B2-5240-840F-4FBCEB167400}"/>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764769421"/>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Yellow with Large Spark">
    <p:bg>
      <p:bgPr>
        <a:solidFill>
          <a:schemeClr val="accent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57BF59A-8D28-9744-A3D0-5265800F313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2" name="Graphic 11">
            <a:extLst>
              <a:ext uri="{FF2B5EF4-FFF2-40B4-BE49-F238E27FC236}">
                <a16:creationId xmlns:a16="http://schemas.microsoft.com/office/drawing/2014/main" id="{51DF1BEB-11A1-3044-83BF-50E835E9F215}"/>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4" name="Title 1">
            <a:extLst>
              <a:ext uri="{FF2B5EF4-FFF2-40B4-BE49-F238E27FC236}">
                <a16:creationId xmlns:a16="http://schemas.microsoft.com/office/drawing/2014/main" id="{D23867A0-497C-EA40-B675-03E63490B439}"/>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Subtitle 2">
            <a:extLst>
              <a:ext uri="{FF2B5EF4-FFF2-40B4-BE49-F238E27FC236}">
                <a16:creationId xmlns:a16="http://schemas.microsoft.com/office/drawing/2014/main" id="{E515133C-B150-5F4A-A4D0-D7F679ED034F}"/>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757094958"/>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40007944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866" r:id="rId6"/>
    <p:sldLayoutId id="2147483867" r:id="rId7"/>
    <p:sldLayoutId id="2147483868" r:id="rId8"/>
    <p:sldLayoutId id="2147483869" r:id="rId9"/>
    <p:sldLayoutId id="2147483870" r:id="rId10"/>
    <p:sldLayoutId id="2147483792" r:id="rId11"/>
    <p:sldLayoutId id="2147483793" r:id="rId12"/>
    <p:sldLayoutId id="2147483794" r:id="rId13"/>
    <p:sldLayoutId id="2147483795" r:id="rId14"/>
    <p:sldLayoutId id="2147483796" r:id="rId15"/>
  </p:sldLayoutIdLst>
  <p:hf sldNum="0" hdr="0" ft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492957174"/>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Lst>
  <p:hf sldNum="0" hdr="0" ft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277012731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03" r:id="rId6"/>
    <p:sldLayoutId id="2147483804" r:id="rId7"/>
    <p:sldLayoutId id="2147483805" r:id="rId8"/>
    <p:sldLayoutId id="2147483806" r:id="rId9"/>
    <p:sldLayoutId id="2147483807" r:id="rId10"/>
    <p:sldLayoutId id="2147483818" r:id="rId11"/>
    <p:sldLayoutId id="2147483819" r:id="rId12"/>
    <p:sldLayoutId id="2147483820" r:id="rId13"/>
    <p:sldLayoutId id="2147483821" r:id="rId14"/>
    <p:sldLayoutId id="2147483822" r:id="rId15"/>
    <p:sldLayoutId id="2147483891" r:id="rId16"/>
  </p:sldLayoutIdLst>
  <p:hf sldNum="0" hdr="0" ft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3339983856"/>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49" r:id="rId11"/>
    <p:sldLayoutId id="2147483850" r:id="rId12"/>
    <p:sldLayoutId id="2147483851" r:id="rId13"/>
    <p:sldLayoutId id="2147483852" r:id="rId14"/>
    <p:sldLayoutId id="2147483853" r:id="rId15"/>
    <p:sldLayoutId id="2147483887" r:id="rId16"/>
  </p:sldLayoutIdLst>
  <p:hf sldNum="0" hdr="0" ft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166268"/>
      </p:ext>
    </p:extLst>
  </p:cSld>
  <p:clrMap bg1="lt1" tx1="dk1" bg2="lt2" tx2="dk2" accent1="accent1" accent2="accent2" accent3="accent3" accent4="accent4" accent5="accent5" accent6="accent6" hlink="hlink" folHlink="folHlink"/>
  <p:sldLayoutIdLst>
    <p:sldLayoutId id="2147483865" r:id="rId1"/>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519924007"/>
      </p:ext>
    </p:extLst>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1.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hyperlink" Target="mailto:groupsales@ucare.org" TargetMode="Externa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F6E3E1-7FCF-F84B-AC09-C510E3D179B3}"/>
              </a:ext>
            </a:extLst>
          </p:cNvPr>
          <p:cNvSpPr>
            <a:spLocks noGrp="1"/>
          </p:cNvSpPr>
          <p:nvPr>
            <p:ph type="ctrTitle"/>
          </p:nvPr>
        </p:nvSpPr>
        <p:spPr/>
        <p:txBody>
          <a:bodyPr/>
          <a:lstStyle/>
          <a:p>
            <a:r>
              <a:rPr lang="en-US" sz="6600" dirty="0"/>
              <a:t>UCare Medicare Group</a:t>
            </a:r>
          </a:p>
        </p:txBody>
      </p:sp>
      <p:sp>
        <p:nvSpPr>
          <p:cNvPr id="6" name="Subtitle 5"/>
          <p:cNvSpPr>
            <a:spLocks noGrp="1"/>
          </p:cNvSpPr>
          <p:nvPr>
            <p:ph type="subTitle" idx="1"/>
          </p:nvPr>
        </p:nvSpPr>
        <p:spPr/>
        <p:txBody>
          <a:bodyPr/>
          <a:lstStyle/>
          <a:p>
            <a:r>
              <a:rPr lang="en-US" dirty="0"/>
              <a:t>For PEIP Retirees and Spouses 2025</a:t>
            </a:r>
          </a:p>
        </p:txBody>
      </p:sp>
    </p:spTree>
    <p:extLst>
      <p:ext uri="{BB962C8B-B14F-4D97-AF65-F5344CB8AC3E}">
        <p14:creationId xmlns:p14="http://schemas.microsoft.com/office/powerpoint/2010/main" val="3656014199"/>
      </p:ext>
    </p:extLst>
  </p:cSld>
  <p:clrMapOvr>
    <a:masterClrMapping/>
  </p:clrMapOvr>
  <mc:AlternateContent xmlns:mc="http://schemas.openxmlformats.org/markup-compatibility/2006" xmlns:p14="http://schemas.microsoft.com/office/powerpoint/2010/main">
    <mc:Choice Requires="p14">
      <p:transition spd="slow" p14:dur="2000" advTm="10611"/>
    </mc:Choice>
    <mc:Fallback xmlns="">
      <p:transition spd="slow" advTm="1061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0EDAA-A3CE-0C76-E639-4A3455F8B299}"/>
              </a:ext>
            </a:extLst>
          </p:cNvPr>
          <p:cNvSpPr>
            <a:spLocks noGrp="1"/>
          </p:cNvSpPr>
          <p:nvPr>
            <p:ph type="title"/>
          </p:nvPr>
        </p:nvSpPr>
        <p:spPr/>
        <p:txBody>
          <a:bodyPr/>
          <a:lstStyle/>
          <a:p>
            <a:r>
              <a:rPr lang="en-US" dirty="0"/>
              <a:t>Medical Out-of-Pocket Maximum</a:t>
            </a:r>
          </a:p>
        </p:txBody>
      </p:sp>
      <p:sp>
        <p:nvSpPr>
          <p:cNvPr id="3" name="Content Placeholder 2">
            <a:extLst>
              <a:ext uri="{FF2B5EF4-FFF2-40B4-BE49-F238E27FC236}">
                <a16:creationId xmlns:a16="http://schemas.microsoft.com/office/drawing/2014/main" id="{08E947DE-A47C-7568-D2E8-BF5B9718926E}"/>
              </a:ext>
            </a:extLst>
          </p:cNvPr>
          <p:cNvSpPr>
            <a:spLocks noGrp="1"/>
          </p:cNvSpPr>
          <p:nvPr>
            <p:ph idx="1"/>
          </p:nvPr>
        </p:nvSpPr>
        <p:spPr>
          <a:xfrm>
            <a:off x="877682" y="5816793"/>
            <a:ext cx="12324219" cy="1029755"/>
          </a:xfrm>
        </p:spPr>
        <p:txBody>
          <a:bodyPr/>
          <a:lstStyle/>
          <a:p>
            <a:pPr marL="0" indent="0" algn="ctr">
              <a:buNone/>
            </a:pPr>
            <a:r>
              <a:rPr lang="en-US" sz="2800" dirty="0"/>
              <a:t>Once met, all services are covered 100% for the rest of the year </a:t>
            </a:r>
          </a:p>
          <a:p>
            <a:pPr marL="0" indent="0">
              <a:buNone/>
            </a:pPr>
            <a:endParaRPr lang="en-US" dirty="0"/>
          </a:p>
          <a:p>
            <a:pPr marL="0" indent="0">
              <a:buNone/>
            </a:pPr>
            <a:endParaRPr lang="en-US" dirty="0"/>
          </a:p>
          <a:p>
            <a:pPr marL="0" indent="0">
              <a:buNone/>
            </a:pPr>
            <a:endParaRPr lang="en-US" dirty="0"/>
          </a:p>
        </p:txBody>
      </p:sp>
      <p:sp>
        <p:nvSpPr>
          <p:cNvPr id="8" name="Content Placeholder 2">
            <a:extLst>
              <a:ext uri="{FF2B5EF4-FFF2-40B4-BE49-F238E27FC236}">
                <a16:creationId xmlns:a16="http://schemas.microsoft.com/office/drawing/2014/main" id="{800A7058-B6E5-227F-8E00-1559E74043CB}"/>
              </a:ext>
            </a:extLst>
          </p:cNvPr>
          <p:cNvSpPr txBox="1">
            <a:spLocks/>
          </p:cNvSpPr>
          <p:nvPr/>
        </p:nvSpPr>
        <p:spPr>
          <a:xfrm>
            <a:off x="1276287" y="1691734"/>
            <a:ext cx="11527007" cy="3653989"/>
          </a:xfrm>
          <a:prstGeom prst="rect">
            <a:avLst/>
          </a:prstGeom>
        </p:spPr>
        <p:txBody>
          <a:bodyPr vert="horz" lIns="137160" tIns="45720" rIns="91440" bIns="45720" numCol="3" rtlCol="0">
            <a:noAutofit/>
          </a:bodyPr>
          <a:lstStyle>
            <a:lvl1pPr marL="233363" indent="-2333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685800" rtl="0" eaLnBrk="1" latinLnBrk="0" hangingPunct="1">
              <a:lnSpc>
                <a:spcPct val="100000"/>
              </a:lnSpc>
              <a:spcBef>
                <a:spcPts val="0"/>
              </a:spcBef>
              <a:spcAft>
                <a:spcPts val="900"/>
              </a:spcAft>
              <a:buClr>
                <a:schemeClr val="bg2"/>
              </a:buClr>
              <a:buSzPct val="90000"/>
              <a:buFont typeface="Wingdings" panose="05000000000000000000" pitchFamily="2" charset="2"/>
              <a:buChar char="Ø"/>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indent="0" algn="ctr">
              <a:buFont typeface="Arial" panose="020B0604020202020204" pitchFamily="34" charset="0"/>
              <a:buNone/>
            </a:pPr>
            <a:endParaRPr lang="en-US" sz="5760" b="1" dirty="0">
              <a:solidFill>
                <a:srgbClr val="00205B"/>
              </a:solidFill>
            </a:endParaRPr>
          </a:p>
          <a:p>
            <a:pPr marL="0" indent="0" algn="ctr">
              <a:buFont typeface="Arial" panose="020B0604020202020204" pitchFamily="34" charset="0"/>
              <a:buNone/>
            </a:pPr>
            <a:r>
              <a:rPr lang="en-US" sz="5760" b="1" dirty="0">
                <a:solidFill>
                  <a:srgbClr val="00205B"/>
                </a:solidFill>
              </a:rPr>
              <a:t>High</a:t>
            </a:r>
            <a:br>
              <a:rPr lang="en-US" dirty="0"/>
            </a:br>
            <a:r>
              <a:rPr lang="en-US" sz="3600" dirty="0">
                <a:solidFill>
                  <a:srgbClr val="3F8CCB"/>
                </a:solidFill>
              </a:rPr>
              <a:t>$2,800 per calendar year</a:t>
            </a:r>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sz="5760" b="1" dirty="0">
              <a:solidFill>
                <a:srgbClr val="00205B"/>
              </a:solidFill>
            </a:endParaRPr>
          </a:p>
          <a:p>
            <a:pPr marL="0" indent="0" algn="ctr">
              <a:buFont typeface="Arial" panose="020B0604020202020204" pitchFamily="34" charset="0"/>
              <a:buNone/>
            </a:pPr>
            <a:endParaRPr lang="en-US" sz="5760" b="1" dirty="0">
              <a:solidFill>
                <a:srgbClr val="00205B"/>
              </a:solidFill>
            </a:endParaRPr>
          </a:p>
          <a:p>
            <a:pPr marL="0" indent="0" algn="ctr">
              <a:buFont typeface="Arial" panose="020B0604020202020204" pitchFamily="34" charset="0"/>
              <a:buNone/>
            </a:pPr>
            <a:endParaRPr lang="en-US" sz="5760" b="1" dirty="0">
              <a:solidFill>
                <a:srgbClr val="00205B"/>
              </a:solidFill>
            </a:endParaRPr>
          </a:p>
          <a:p>
            <a:pPr marL="0" indent="0" algn="ctr">
              <a:buFont typeface="Arial" panose="020B0604020202020204" pitchFamily="34" charset="0"/>
              <a:buNone/>
            </a:pPr>
            <a:r>
              <a:rPr lang="en-US" sz="5760" b="1" dirty="0">
                <a:solidFill>
                  <a:srgbClr val="00205B"/>
                </a:solidFill>
              </a:rPr>
              <a:t>Core</a:t>
            </a:r>
            <a:r>
              <a:rPr lang="en-US" sz="5760" dirty="0"/>
              <a:t> </a:t>
            </a:r>
            <a:br>
              <a:rPr lang="en-US" dirty="0"/>
            </a:br>
            <a:r>
              <a:rPr lang="en-US" sz="3600" dirty="0">
                <a:solidFill>
                  <a:srgbClr val="3F8CCB"/>
                </a:solidFill>
              </a:rPr>
              <a:t>$3,000 per calendar year </a:t>
            </a:r>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sz="5760" b="1" dirty="0">
              <a:solidFill>
                <a:srgbClr val="00205B"/>
              </a:solidFill>
            </a:endParaRPr>
          </a:p>
          <a:p>
            <a:pPr marL="0" indent="0" algn="ctr">
              <a:buFont typeface="Arial" panose="020B0604020202020204" pitchFamily="34" charset="0"/>
              <a:buNone/>
            </a:pPr>
            <a:endParaRPr lang="en-US" sz="5760" b="1" dirty="0">
              <a:solidFill>
                <a:srgbClr val="00205B"/>
              </a:solidFill>
            </a:endParaRPr>
          </a:p>
          <a:p>
            <a:pPr marL="0" indent="0" algn="ctr">
              <a:buFont typeface="Arial" panose="020B0604020202020204" pitchFamily="34" charset="0"/>
              <a:buNone/>
            </a:pPr>
            <a:endParaRPr lang="en-US" sz="5760" b="1" dirty="0">
              <a:solidFill>
                <a:srgbClr val="00205B"/>
              </a:solidFill>
            </a:endParaRPr>
          </a:p>
          <a:p>
            <a:pPr marL="0" indent="0" algn="ctr">
              <a:buFont typeface="Arial" panose="020B0604020202020204" pitchFamily="34" charset="0"/>
              <a:buNone/>
            </a:pPr>
            <a:r>
              <a:rPr lang="en-US" sz="5760" b="1" dirty="0">
                <a:solidFill>
                  <a:srgbClr val="00205B"/>
                </a:solidFill>
              </a:rPr>
              <a:t>Basic</a:t>
            </a:r>
            <a:br>
              <a:rPr lang="en-US" sz="5760" b="1" dirty="0">
                <a:solidFill>
                  <a:srgbClr val="00205B"/>
                </a:solidFill>
              </a:rPr>
            </a:br>
            <a:r>
              <a:rPr lang="en-US" sz="3840" dirty="0">
                <a:solidFill>
                  <a:srgbClr val="3F8CCB"/>
                </a:solidFill>
              </a:rPr>
              <a:t>$</a:t>
            </a:r>
            <a:r>
              <a:rPr lang="en-US" sz="3600" dirty="0">
                <a:solidFill>
                  <a:srgbClr val="3F8CCB"/>
                </a:solidFill>
              </a:rPr>
              <a:t>3,400 per calendar year</a:t>
            </a:r>
          </a:p>
          <a:p>
            <a:pPr marL="0" indent="0" algn="ctr">
              <a:buFont typeface="Arial" panose="020B0604020202020204" pitchFamily="34" charset="0"/>
              <a:buNone/>
            </a:pPr>
            <a:endParaRPr lang="en-US" dirty="0"/>
          </a:p>
        </p:txBody>
      </p:sp>
      <p:cxnSp>
        <p:nvCxnSpPr>
          <p:cNvPr id="9" name="Straight Connector 8">
            <a:extLst>
              <a:ext uri="{FF2B5EF4-FFF2-40B4-BE49-F238E27FC236}">
                <a16:creationId xmlns:a16="http://schemas.microsoft.com/office/drawing/2014/main" id="{86143CF3-FBBB-76B3-F2D1-8F5A60A2A208}"/>
              </a:ext>
            </a:extLst>
          </p:cNvPr>
          <p:cNvCxnSpPr/>
          <p:nvPr/>
        </p:nvCxnSpPr>
        <p:spPr>
          <a:xfrm>
            <a:off x="5128211" y="2618428"/>
            <a:ext cx="0" cy="2326006"/>
          </a:xfrm>
          <a:prstGeom prst="line">
            <a:avLst/>
          </a:prstGeom>
          <a:ln w="38100" cap="rnd">
            <a:solidFill>
              <a:srgbClr val="00205B"/>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CEED1A-2FC9-DA98-E732-7FDF76D1FBB8}"/>
              </a:ext>
            </a:extLst>
          </p:cNvPr>
          <p:cNvCxnSpPr/>
          <p:nvPr/>
        </p:nvCxnSpPr>
        <p:spPr>
          <a:xfrm>
            <a:off x="8952065" y="2618428"/>
            <a:ext cx="0" cy="2326006"/>
          </a:xfrm>
          <a:prstGeom prst="line">
            <a:avLst/>
          </a:prstGeom>
          <a:ln w="38100" cap="rnd">
            <a:solidFill>
              <a:srgbClr val="00205B"/>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835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8E93E99-6D9C-7043-83BA-D2AC6ED93142}"/>
              </a:ext>
            </a:extLst>
          </p:cNvPr>
          <p:cNvSpPr>
            <a:spLocks noGrp="1"/>
          </p:cNvSpPr>
          <p:nvPr>
            <p:ph type="title"/>
          </p:nvPr>
        </p:nvSpPr>
        <p:spPr>
          <a:xfrm>
            <a:off x="340659" y="488506"/>
            <a:ext cx="12872421" cy="1148590"/>
          </a:xfrm>
        </p:spPr>
        <p:txBody>
          <a:bodyPr/>
          <a:lstStyle/>
          <a:p>
            <a:r>
              <a:rPr lang="en-US" dirty="0"/>
              <a:t>YES! Coverage when you travel</a:t>
            </a:r>
          </a:p>
        </p:txBody>
      </p:sp>
      <p:sp>
        <p:nvSpPr>
          <p:cNvPr id="18" name="Content Placeholder 17">
            <a:extLst>
              <a:ext uri="{FF2B5EF4-FFF2-40B4-BE49-F238E27FC236}">
                <a16:creationId xmlns:a16="http://schemas.microsoft.com/office/drawing/2014/main" id="{3BB9BB14-4E47-C24B-8225-6C3E4F0251CD}"/>
              </a:ext>
            </a:extLst>
          </p:cNvPr>
          <p:cNvSpPr>
            <a:spLocks noGrp="1"/>
          </p:cNvSpPr>
          <p:nvPr>
            <p:ph idx="1"/>
          </p:nvPr>
        </p:nvSpPr>
        <p:spPr>
          <a:xfrm>
            <a:off x="340659" y="1359879"/>
            <a:ext cx="13213080" cy="6033501"/>
          </a:xfrm>
        </p:spPr>
        <p:txBody>
          <a:bodyPr/>
          <a:lstStyle/>
          <a:p>
            <a:pPr marL="0" indent="0">
              <a:buClr>
                <a:srgbClr val="00205B"/>
              </a:buClr>
              <a:buNone/>
            </a:pPr>
            <a:endParaRPr lang="en-US" sz="2800" b="1" dirty="0">
              <a:solidFill>
                <a:srgbClr val="2F7FE1"/>
              </a:solidFill>
            </a:endParaRPr>
          </a:p>
          <a:p>
            <a:pPr marL="0" indent="0">
              <a:buClr>
                <a:srgbClr val="00205B"/>
              </a:buClr>
              <a:buNone/>
            </a:pPr>
            <a:r>
              <a:rPr lang="en-US" sz="2800" dirty="0">
                <a:solidFill>
                  <a:schemeClr val="bg2"/>
                </a:solidFill>
              </a:rPr>
              <a:t>UCare </a:t>
            </a:r>
            <a:r>
              <a:rPr lang="en-US" sz="2800" dirty="0" err="1">
                <a:solidFill>
                  <a:schemeClr val="bg2"/>
                </a:solidFill>
              </a:rPr>
              <a:t>Anywhere</a:t>
            </a:r>
            <a:r>
              <a:rPr lang="en-US" sz="2800" baseline="30000" dirty="0" err="1">
                <a:solidFill>
                  <a:schemeClr val="bg2"/>
                </a:solidFill>
              </a:rPr>
              <a:t>SM</a:t>
            </a:r>
            <a:r>
              <a:rPr lang="en-US" sz="2800" dirty="0">
                <a:solidFill>
                  <a:schemeClr val="bg2"/>
                </a:solidFill>
              </a:rPr>
              <a:t> travels with you in the U.S.</a:t>
            </a:r>
          </a:p>
          <a:p>
            <a:pPr marL="411480" indent="-411480">
              <a:lnSpc>
                <a:spcPct val="125000"/>
              </a:lnSpc>
            </a:pPr>
            <a:r>
              <a:rPr lang="en-US" sz="2400" dirty="0">
                <a:latin typeface="+mn-lt"/>
                <a:ea typeface="Open Sans Light" panose="020B0306030504020204" pitchFamily="34" charset="0"/>
                <a:cs typeface="Arial" panose="020B0604020202020204" pitchFamily="34" charset="0"/>
              </a:rPr>
              <a:t>Some services with same copays as in network</a:t>
            </a:r>
          </a:p>
          <a:p>
            <a:pPr marL="411480" indent="-411480">
              <a:lnSpc>
                <a:spcPct val="125000"/>
              </a:lnSpc>
            </a:pPr>
            <a:r>
              <a:rPr lang="en-US" sz="2400" dirty="0">
                <a:latin typeface="+mn-lt"/>
                <a:ea typeface="Open Sans Light" panose="020B0306030504020204" pitchFamily="34" charset="0"/>
                <a:cs typeface="Arial" panose="020B0604020202020204" pitchFamily="34" charset="0"/>
              </a:rPr>
              <a:t>Coverage for other non-ER services</a:t>
            </a:r>
          </a:p>
          <a:p>
            <a:pPr marL="0" indent="0">
              <a:buClr>
                <a:srgbClr val="00205B"/>
              </a:buClr>
              <a:buNone/>
            </a:pPr>
            <a:r>
              <a:rPr lang="en-US" sz="2800" dirty="0">
                <a:solidFill>
                  <a:schemeClr val="bg2"/>
                </a:solidFill>
              </a:rPr>
              <a:t>Out of State Providers with </a:t>
            </a:r>
            <a:r>
              <a:rPr lang="en-US" sz="2800" dirty="0" err="1">
                <a:solidFill>
                  <a:schemeClr val="bg2"/>
                </a:solidFill>
              </a:rPr>
              <a:t>MultiPlan</a:t>
            </a:r>
            <a:r>
              <a:rPr lang="en-US" sz="2800" baseline="30000" dirty="0" err="1">
                <a:solidFill>
                  <a:schemeClr val="bg2"/>
                </a:solidFill>
              </a:rPr>
              <a:t>TM</a:t>
            </a:r>
            <a:r>
              <a:rPr lang="en-US" sz="2800" dirty="0">
                <a:solidFill>
                  <a:schemeClr val="bg2"/>
                </a:solidFill>
              </a:rPr>
              <a:t> Network</a:t>
            </a:r>
          </a:p>
          <a:p>
            <a:pPr>
              <a:buClr>
                <a:srgbClr val="00205B"/>
              </a:buClr>
            </a:pPr>
            <a:r>
              <a:rPr lang="en-US" sz="2400" dirty="0">
                <a:latin typeface="+mn-lt"/>
                <a:ea typeface="Open Sans Light" panose="020B0306030504020204" pitchFamily="34" charset="0"/>
                <a:cs typeface="Arial" panose="020B0604020202020204" pitchFamily="34" charset="0"/>
              </a:rPr>
              <a:t>Expanded national network of providers</a:t>
            </a:r>
          </a:p>
          <a:p>
            <a:pPr>
              <a:buClr>
                <a:srgbClr val="00205B"/>
              </a:buClr>
            </a:pPr>
            <a:r>
              <a:rPr lang="en-US" sz="2400" dirty="0">
                <a:latin typeface="+mn-lt"/>
                <a:ea typeface="Open Sans Light" panose="020B0306030504020204" pitchFamily="34" charset="0"/>
                <a:cs typeface="Arial" panose="020B0604020202020204" pitchFamily="34" charset="0"/>
              </a:rPr>
              <a:t>Same great coverage as in network</a:t>
            </a:r>
          </a:p>
          <a:p>
            <a:pPr marL="411480" indent="-411480">
              <a:lnSpc>
                <a:spcPct val="125000"/>
              </a:lnSpc>
            </a:pPr>
            <a:r>
              <a:rPr lang="en-US" sz="2800" dirty="0">
                <a:solidFill>
                  <a:schemeClr val="bg2"/>
                </a:solidFill>
              </a:rPr>
              <a:t>Emergency coverage worldwide</a:t>
            </a:r>
          </a:p>
          <a:p>
            <a:pPr marL="411480" indent="-411480">
              <a:lnSpc>
                <a:spcPct val="125000"/>
              </a:lnSpc>
            </a:pPr>
            <a:r>
              <a:rPr lang="en-US" sz="2800" dirty="0">
                <a:solidFill>
                  <a:schemeClr val="bg2"/>
                </a:solidFill>
              </a:rPr>
              <a:t>Travel out of area up to 6 consecutive months</a:t>
            </a:r>
          </a:p>
          <a:p>
            <a:pPr marL="411480" indent="-411480">
              <a:lnSpc>
                <a:spcPct val="125000"/>
              </a:lnSpc>
            </a:pPr>
            <a:r>
              <a:rPr lang="en-US" sz="2400" dirty="0">
                <a:latin typeface="+mn-lt"/>
                <a:ea typeface="Open Sans Light" panose="020B0306030504020204" pitchFamily="34" charset="0"/>
                <a:cs typeface="Arial" panose="020B0604020202020204" pitchFamily="34" charset="0"/>
              </a:rPr>
              <a:t>No need to notify us of your coming and goings</a:t>
            </a:r>
          </a:p>
          <a:p>
            <a:pPr marL="0" indent="0">
              <a:buClr>
                <a:srgbClr val="00205B"/>
              </a:buClr>
              <a:buNone/>
            </a:pPr>
            <a:r>
              <a:rPr lang="en-US" sz="2160" b="1" dirty="0">
                <a:solidFill>
                  <a:srgbClr val="2F7FE1"/>
                </a:solidFill>
              </a:rPr>
              <a:t>	</a:t>
            </a:r>
          </a:p>
          <a:p>
            <a:pPr marL="0" indent="0">
              <a:buClr>
                <a:srgbClr val="00205B"/>
              </a:buClr>
              <a:buNone/>
            </a:pPr>
            <a:endParaRPr lang="en-US" dirty="0">
              <a:solidFill>
                <a:srgbClr val="707371"/>
              </a:solidFill>
            </a:endParaRPr>
          </a:p>
        </p:txBody>
      </p:sp>
      <p:pic>
        <p:nvPicPr>
          <p:cNvPr id="6" name="Picture 5">
            <a:extLst>
              <a:ext uri="{FF2B5EF4-FFF2-40B4-BE49-F238E27FC236}">
                <a16:creationId xmlns:a16="http://schemas.microsoft.com/office/drawing/2014/main" id="{1176F9A7-2472-5447-8268-30CCFBE9FC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9936258" y="2962608"/>
            <a:ext cx="5507249" cy="3881031"/>
          </a:xfrm>
          <a:prstGeom prst="round1Rect">
            <a:avLst>
              <a:gd name="adj" fmla="val 25974"/>
            </a:avLst>
          </a:prstGeom>
        </p:spPr>
      </p:pic>
    </p:spTree>
    <p:extLst>
      <p:ext uri="{BB962C8B-B14F-4D97-AF65-F5344CB8AC3E}">
        <p14:creationId xmlns:p14="http://schemas.microsoft.com/office/powerpoint/2010/main" val="3847159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6853-CDAE-F0CB-1B21-2185E25CAD79}"/>
              </a:ext>
            </a:extLst>
          </p:cNvPr>
          <p:cNvSpPr>
            <a:spLocks noGrp="1"/>
          </p:cNvSpPr>
          <p:nvPr>
            <p:ph type="title"/>
          </p:nvPr>
        </p:nvSpPr>
        <p:spPr/>
        <p:txBody>
          <a:bodyPr/>
          <a:lstStyle/>
          <a:p>
            <a:r>
              <a:rPr lang="en-US" dirty="0"/>
              <a:t>2025 Part D changes</a:t>
            </a:r>
          </a:p>
        </p:txBody>
      </p:sp>
      <p:sp>
        <p:nvSpPr>
          <p:cNvPr id="3" name="Content Placeholder 2">
            <a:extLst>
              <a:ext uri="{FF2B5EF4-FFF2-40B4-BE49-F238E27FC236}">
                <a16:creationId xmlns:a16="http://schemas.microsoft.com/office/drawing/2014/main" id="{5AD19C90-70C7-46D5-9B93-F1F02D7BB3A9}"/>
              </a:ext>
            </a:extLst>
          </p:cNvPr>
          <p:cNvSpPr>
            <a:spLocks noGrp="1"/>
          </p:cNvSpPr>
          <p:nvPr>
            <p:ph idx="1"/>
          </p:nvPr>
        </p:nvSpPr>
        <p:spPr/>
        <p:txBody>
          <a:bodyPr/>
          <a:lstStyle/>
          <a:p>
            <a:pPr marL="0" indent="0">
              <a:buNone/>
            </a:pPr>
            <a:r>
              <a:rPr lang="en-US" sz="2400" dirty="0"/>
              <a:t>As part of the inflation reduction act, Congress made several changes to the Part D program that will be implemented for the first time in 2025. </a:t>
            </a:r>
          </a:p>
          <a:p>
            <a:pPr marL="0" indent="0">
              <a:buNone/>
            </a:pPr>
            <a:endParaRPr lang="en-US" sz="2400" dirty="0"/>
          </a:p>
          <a:p>
            <a:pPr marL="0" indent="0">
              <a:buNone/>
            </a:pPr>
            <a:r>
              <a:rPr lang="en-US" sz="2400" b="1" dirty="0"/>
              <a:t>Those changes include :</a:t>
            </a:r>
          </a:p>
          <a:p>
            <a:r>
              <a:rPr lang="en-US" sz="2400" dirty="0"/>
              <a:t>Eliminating the coverage gap phase from the standard Par D benefit structure and eliminating the manufacturer coverage gap discount program</a:t>
            </a:r>
          </a:p>
          <a:p>
            <a:r>
              <a:rPr lang="en-US" sz="2400" dirty="0"/>
              <a:t>Adding a new manufacturer discount program </a:t>
            </a:r>
          </a:p>
          <a:p>
            <a:r>
              <a:rPr lang="en-US" sz="2400" dirty="0"/>
              <a:t>Capping beneficiary out-of-pocket costs at $2,000</a:t>
            </a:r>
          </a:p>
          <a:p>
            <a:r>
              <a:rPr lang="en-US" sz="2400" dirty="0"/>
              <a:t>Adding a new program (the Medicare Prescription Payment Plan) that provides beneficiaries the option to pay their out-of-pocket Part D prescription </a:t>
            </a:r>
            <a:r>
              <a:rPr lang="en-US" sz="2400"/>
              <a:t>drug costs </a:t>
            </a:r>
            <a:r>
              <a:rPr lang="en-US" sz="2400" dirty="0"/>
              <a:t>in monthly amounts </a:t>
            </a:r>
          </a:p>
        </p:txBody>
      </p:sp>
    </p:spTree>
    <p:extLst>
      <p:ext uri="{BB962C8B-B14F-4D97-AF65-F5344CB8AC3E}">
        <p14:creationId xmlns:p14="http://schemas.microsoft.com/office/powerpoint/2010/main" val="3774806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FE6ED2-3469-B842-AAE4-BE75F0249E21}"/>
              </a:ext>
            </a:extLst>
          </p:cNvPr>
          <p:cNvSpPr>
            <a:spLocks noGrp="1"/>
          </p:cNvSpPr>
          <p:nvPr>
            <p:ph type="title"/>
          </p:nvPr>
        </p:nvSpPr>
        <p:spPr/>
        <p:txBody>
          <a:bodyPr/>
          <a:lstStyle/>
          <a:p>
            <a:r>
              <a:rPr lang="en-US" dirty="0"/>
              <a:t>Are my prescription drugs covered?</a:t>
            </a:r>
          </a:p>
        </p:txBody>
      </p:sp>
      <p:sp>
        <p:nvSpPr>
          <p:cNvPr id="9" name="Content Placeholder 8">
            <a:extLst>
              <a:ext uri="{FF2B5EF4-FFF2-40B4-BE49-F238E27FC236}">
                <a16:creationId xmlns:a16="http://schemas.microsoft.com/office/drawing/2014/main" id="{093EDC94-35AE-2F47-B526-3C9981AAB140}"/>
              </a:ext>
            </a:extLst>
          </p:cNvPr>
          <p:cNvSpPr>
            <a:spLocks noGrp="1"/>
          </p:cNvSpPr>
          <p:nvPr>
            <p:ph idx="1"/>
          </p:nvPr>
        </p:nvSpPr>
        <p:spPr>
          <a:xfrm>
            <a:off x="1080655" y="893697"/>
            <a:ext cx="7244885" cy="2916303"/>
          </a:xfrm>
        </p:spPr>
        <p:txBody>
          <a:bodyPr/>
          <a:lstStyle/>
          <a:p>
            <a:pPr marL="0" indent="0">
              <a:buNone/>
            </a:pPr>
            <a:endParaRPr lang="en-US" sz="2800" b="1" dirty="0">
              <a:solidFill>
                <a:schemeClr val="tx2"/>
              </a:solidFill>
            </a:endParaRPr>
          </a:p>
          <a:p>
            <a:pPr marL="0" indent="0">
              <a:buNone/>
            </a:pPr>
            <a:endParaRPr lang="en-US" sz="2800" b="1" dirty="0">
              <a:solidFill>
                <a:schemeClr val="tx2"/>
              </a:solidFill>
            </a:endParaRPr>
          </a:p>
          <a:p>
            <a:pPr marL="0" indent="0">
              <a:buNone/>
            </a:pPr>
            <a:r>
              <a:rPr lang="en-US" sz="2800" dirty="0">
                <a:solidFill>
                  <a:schemeClr val="bg2"/>
                </a:solidFill>
              </a:rPr>
              <a:t>Find your drugs</a:t>
            </a:r>
          </a:p>
          <a:p>
            <a:r>
              <a:rPr lang="en-US" sz="2400" dirty="0"/>
              <a:t>Search online or our formulary</a:t>
            </a:r>
          </a:p>
          <a:p>
            <a:r>
              <a:rPr lang="en-US" sz="2400" dirty="0">
                <a:highlight>
                  <a:srgbClr val="FFFF00"/>
                </a:highlight>
              </a:rPr>
              <a:t>5 tiers of coverage </a:t>
            </a:r>
          </a:p>
          <a:p>
            <a:pPr marL="0" indent="0">
              <a:buNone/>
            </a:pPr>
            <a:endParaRPr lang="en-US" sz="2400" dirty="0">
              <a:solidFill>
                <a:schemeClr val="bg1">
                  <a:lumMod val="50000"/>
                </a:schemeClr>
              </a:solidFill>
            </a:endParaRPr>
          </a:p>
          <a:p>
            <a:pPr marL="0" indent="0">
              <a:buNone/>
            </a:pPr>
            <a:endParaRPr lang="en-US" sz="2800" b="1" dirty="0">
              <a:solidFill>
                <a:schemeClr val="tx2"/>
              </a:solidFill>
            </a:endParaRPr>
          </a:p>
        </p:txBody>
      </p:sp>
      <p:pic>
        <p:nvPicPr>
          <p:cNvPr id="6" name="Graphic 5">
            <a:extLst>
              <a:ext uri="{FF2B5EF4-FFF2-40B4-BE49-F238E27FC236}">
                <a16:creationId xmlns:a16="http://schemas.microsoft.com/office/drawing/2014/main" id="{64D9BC56-9DDE-2E4A-935A-A5ED9828877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325540" y="2118338"/>
            <a:ext cx="3680413" cy="3807323"/>
          </a:xfrm>
          <a:prstGeom prst="rect">
            <a:avLst/>
          </a:prstGeom>
        </p:spPr>
      </p:pic>
      <p:sp>
        <p:nvSpPr>
          <p:cNvPr id="7" name="Content Placeholder 8">
            <a:extLst>
              <a:ext uri="{FF2B5EF4-FFF2-40B4-BE49-F238E27FC236}">
                <a16:creationId xmlns:a16="http://schemas.microsoft.com/office/drawing/2014/main" id="{12A1C76A-4B08-F54F-9CF1-42CA7BE8A09D}"/>
              </a:ext>
            </a:extLst>
          </p:cNvPr>
          <p:cNvSpPr txBox="1">
            <a:spLocks/>
          </p:cNvSpPr>
          <p:nvPr/>
        </p:nvSpPr>
        <p:spPr>
          <a:xfrm>
            <a:off x="1080655" y="4022000"/>
            <a:ext cx="6234545" cy="4451299"/>
          </a:xfrm>
          <a:prstGeom prst="rect">
            <a:avLst/>
          </a:prstGeom>
        </p:spPr>
        <p:txBody>
          <a:bodyPr vert="horz" lIns="164592" tIns="54864" rIns="109728" bIns="54864" rtlCol="0">
            <a:noAutofit/>
          </a:bodyPr>
          <a:lstStyle>
            <a:lvl1pPr marL="233363" indent="-233363" algn="l" defTabSz="685800" rtl="0" eaLnBrk="1" latinLnBrk="0" hangingPunct="1">
              <a:lnSpc>
                <a:spcPts val="2000"/>
              </a:lnSpc>
              <a:spcBef>
                <a:spcPts val="0"/>
              </a:spcBef>
              <a:spcAft>
                <a:spcPts val="900"/>
              </a:spcAft>
              <a:buClr>
                <a:schemeClr val="bg2"/>
              </a:buClr>
              <a:buFont typeface="Arial" panose="020B060402020202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625475" indent="-282575" algn="l" defTabSz="685800" rtl="0" eaLnBrk="1" latinLnBrk="0" hangingPunct="1">
              <a:lnSpc>
                <a:spcPts val="2000"/>
              </a:lnSpc>
              <a:spcBef>
                <a:spcPts val="0"/>
              </a:spcBef>
              <a:spcAft>
                <a:spcPts val="900"/>
              </a:spcAft>
              <a:buClr>
                <a:schemeClr val="bg2"/>
              </a:buClr>
              <a:buFont typeface="Verdana" panose="020B060403050404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969963" indent="-284163" algn="l" defTabSz="685800" rtl="0" eaLnBrk="1" latinLnBrk="0" hangingPunct="1">
              <a:lnSpc>
                <a:spcPts val="2000"/>
              </a:lnSpc>
              <a:spcBef>
                <a:spcPts val="0"/>
              </a:spcBef>
              <a:spcAft>
                <a:spcPts val="900"/>
              </a:spcAft>
              <a:buClr>
                <a:schemeClr val="bg2"/>
              </a:buClr>
              <a:buFont typeface="Arial" panose="020B060402020202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316038" indent="-287338" algn="l" defTabSz="685800" rtl="0" eaLnBrk="1" latinLnBrk="0" hangingPunct="1">
              <a:lnSpc>
                <a:spcPts val="2000"/>
              </a:lnSpc>
              <a:spcBef>
                <a:spcPts val="0"/>
              </a:spcBef>
              <a:spcAft>
                <a:spcPts val="900"/>
              </a:spcAft>
              <a:buClr>
                <a:schemeClr val="bg2"/>
              </a:buClr>
              <a:buFont typeface="Verdana" panose="020B060403050404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660525" indent="-288925" algn="l" defTabSz="685800" rtl="0" eaLnBrk="1" latinLnBrk="0" hangingPunct="1">
              <a:lnSpc>
                <a:spcPts val="2000"/>
              </a:lnSpc>
              <a:spcBef>
                <a:spcPts val="0"/>
              </a:spcBef>
              <a:spcAft>
                <a:spcPts val="900"/>
              </a:spcAft>
              <a:buClr>
                <a:schemeClr val="bg2"/>
              </a:buClr>
              <a:buSzPct val="90000"/>
              <a:buFont typeface="Wingdings" panose="05000000000000000000" pitchFamily="2" charset="2"/>
              <a:buChar char="Ø"/>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dirty="0">
                <a:solidFill>
                  <a:schemeClr val="bg2"/>
                </a:solidFill>
              </a:rPr>
              <a:t>Fill your prescriptions</a:t>
            </a:r>
          </a:p>
          <a:p>
            <a:pPr>
              <a:lnSpc>
                <a:spcPct val="100000"/>
              </a:lnSpc>
            </a:pPr>
            <a:r>
              <a:rPr lang="en-US" sz="2400" dirty="0"/>
              <a:t>60,000 pharmacies</a:t>
            </a:r>
          </a:p>
          <a:p>
            <a:pPr>
              <a:lnSpc>
                <a:spcPct val="100000"/>
              </a:lnSpc>
            </a:pPr>
            <a:r>
              <a:rPr lang="en-US" sz="2400" dirty="0"/>
              <a:t>Mail order through Costco</a:t>
            </a:r>
          </a:p>
          <a:p>
            <a:pPr>
              <a:lnSpc>
                <a:spcPct val="100000"/>
              </a:lnSpc>
            </a:pPr>
            <a:r>
              <a:rPr lang="en-US" sz="2400" dirty="0"/>
              <a:t>Get a 3-month supply for 2 copays</a:t>
            </a:r>
          </a:p>
          <a:p>
            <a:pPr lvl="1">
              <a:lnSpc>
                <a:spcPct val="100000"/>
              </a:lnSpc>
              <a:buFont typeface="Arial" panose="020B0604020202020204" pitchFamily="34" charset="0"/>
              <a:buChar char="•"/>
            </a:pPr>
            <a:r>
              <a:rPr lang="en-US" sz="2400" dirty="0"/>
              <a:t>Up to 100 day fills available, Tiers 1-4 (Tier 5 limited to 30-day supply)</a:t>
            </a:r>
          </a:p>
          <a:p>
            <a:pPr marL="0" indent="0">
              <a:buNone/>
            </a:pPr>
            <a:endParaRPr lang="en-US" sz="2400" b="1" dirty="0"/>
          </a:p>
        </p:txBody>
      </p:sp>
    </p:spTree>
    <p:extLst>
      <p:ext uri="{BB962C8B-B14F-4D97-AF65-F5344CB8AC3E}">
        <p14:creationId xmlns:p14="http://schemas.microsoft.com/office/powerpoint/2010/main" val="3025730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6D61FE4-63C4-B40B-C438-F6AB957FBC65}"/>
              </a:ext>
            </a:extLst>
          </p:cNvPr>
          <p:cNvSpPr txBox="1"/>
          <p:nvPr/>
        </p:nvSpPr>
        <p:spPr>
          <a:xfrm>
            <a:off x="3924792" y="6451670"/>
            <a:ext cx="6780811" cy="1148590"/>
          </a:xfrm>
          <a:prstGeom prst="rect">
            <a:avLst/>
          </a:prstGeom>
        </p:spPr>
        <p:txBody>
          <a:bodyPr vert="horz" lIns="91440" tIns="45720" rIns="91440" bIns="45720" rtlCol="0" anchor="ctr">
            <a:normAutofit/>
          </a:bodyPr>
          <a:lstStyle/>
          <a:p>
            <a:pPr defTabSz="822960">
              <a:lnSpc>
                <a:spcPct val="90000"/>
              </a:lnSpc>
              <a:spcBef>
                <a:spcPct val="0"/>
              </a:spcBef>
              <a:spcAft>
                <a:spcPts val="600"/>
              </a:spcAft>
            </a:pPr>
            <a:r>
              <a:rPr lang="en-US" sz="3600" kern="1200" spc="60" baseline="0" dirty="0">
                <a:solidFill>
                  <a:schemeClr val="bg2"/>
                </a:solidFill>
                <a:latin typeface="Verdana" panose="020B0604030504040204" pitchFamily="34" charset="0"/>
                <a:ea typeface="Verdana" panose="020B0604030504040204" pitchFamily="34" charset="0"/>
                <a:cs typeface="Verdana" panose="020B0604030504040204" pitchFamily="34" charset="0"/>
              </a:rPr>
              <a:t>*</a:t>
            </a:r>
            <a:r>
              <a:rPr lang="en-US" sz="2800" kern="1200" spc="60" baseline="0" dirty="0">
                <a:solidFill>
                  <a:schemeClr val="bg2"/>
                </a:solidFill>
                <a:latin typeface="Verdana" panose="020B0604030504040204" pitchFamily="34" charset="0"/>
                <a:ea typeface="Verdana" panose="020B0604030504040204" pitchFamily="34" charset="0"/>
                <a:cs typeface="Verdana" panose="020B0604030504040204" pitchFamily="34" charset="0"/>
              </a:rPr>
              <a:t>Insulin=$35 copay, no deductible  </a:t>
            </a:r>
          </a:p>
        </p:txBody>
      </p:sp>
      <p:graphicFrame>
        <p:nvGraphicFramePr>
          <p:cNvPr id="6" name="Table 5">
            <a:extLst>
              <a:ext uri="{FF2B5EF4-FFF2-40B4-BE49-F238E27FC236}">
                <a16:creationId xmlns:a16="http://schemas.microsoft.com/office/drawing/2014/main" id="{E838DCCC-5CB6-F819-741A-DE18A1D008FF}"/>
              </a:ext>
            </a:extLst>
          </p:cNvPr>
          <p:cNvGraphicFramePr>
            <a:graphicFrameLocks noGrp="1"/>
          </p:cNvGraphicFramePr>
          <p:nvPr>
            <p:extLst>
              <p:ext uri="{D42A27DB-BD31-4B8C-83A1-F6EECF244321}">
                <p14:modId xmlns:p14="http://schemas.microsoft.com/office/powerpoint/2010/main" val="1733126903"/>
              </p:ext>
            </p:extLst>
          </p:nvPr>
        </p:nvGraphicFramePr>
        <p:xfrm>
          <a:off x="1100079" y="271708"/>
          <a:ext cx="12430239" cy="6307221"/>
        </p:xfrm>
        <a:graphic>
          <a:graphicData uri="http://schemas.openxmlformats.org/drawingml/2006/table">
            <a:tbl>
              <a:tblPr firstRow="1" bandRow="1">
                <a:tableStyleId>{21E4AEA4-8DFA-4A89-87EB-49C32662AFE0}</a:tableStyleId>
              </a:tblPr>
              <a:tblGrid>
                <a:gridCol w="3165630">
                  <a:extLst>
                    <a:ext uri="{9D8B030D-6E8A-4147-A177-3AD203B41FA5}">
                      <a16:colId xmlns:a16="http://schemas.microsoft.com/office/drawing/2014/main" val="4271407145"/>
                    </a:ext>
                  </a:extLst>
                </a:gridCol>
                <a:gridCol w="3088203">
                  <a:extLst>
                    <a:ext uri="{9D8B030D-6E8A-4147-A177-3AD203B41FA5}">
                      <a16:colId xmlns:a16="http://schemas.microsoft.com/office/drawing/2014/main" val="1886732170"/>
                    </a:ext>
                  </a:extLst>
                </a:gridCol>
                <a:gridCol w="3088203">
                  <a:extLst>
                    <a:ext uri="{9D8B030D-6E8A-4147-A177-3AD203B41FA5}">
                      <a16:colId xmlns:a16="http://schemas.microsoft.com/office/drawing/2014/main" val="4013659086"/>
                    </a:ext>
                  </a:extLst>
                </a:gridCol>
                <a:gridCol w="3088203">
                  <a:extLst>
                    <a:ext uri="{9D8B030D-6E8A-4147-A177-3AD203B41FA5}">
                      <a16:colId xmlns:a16="http://schemas.microsoft.com/office/drawing/2014/main" val="1364453102"/>
                    </a:ext>
                  </a:extLst>
                </a:gridCol>
              </a:tblGrid>
              <a:tr h="394594">
                <a:tc>
                  <a:txBody>
                    <a:bodyPr/>
                    <a:lstStyle/>
                    <a:p>
                      <a:endParaRPr lang="en-US" sz="1800"/>
                    </a:p>
                  </a:txBody>
                  <a:tcPr marL="84607" marR="84607" marT="42304" marB="42304"/>
                </a:tc>
                <a:tc>
                  <a:txBody>
                    <a:bodyPr/>
                    <a:lstStyle/>
                    <a:p>
                      <a:r>
                        <a:rPr lang="en-US" sz="1800"/>
                        <a:t>High</a:t>
                      </a:r>
                    </a:p>
                  </a:txBody>
                  <a:tcPr marL="84607" marR="84607" marT="42304" marB="42304"/>
                </a:tc>
                <a:tc>
                  <a:txBody>
                    <a:bodyPr/>
                    <a:lstStyle/>
                    <a:p>
                      <a:r>
                        <a:rPr lang="en-US" sz="1800"/>
                        <a:t>Core</a:t>
                      </a:r>
                    </a:p>
                  </a:txBody>
                  <a:tcPr marL="84607" marR="84607" marT="42304" marB="42304"/>
                </a:tc>
                <a:tc>
                  <a:txBody>
                    <a:bodyPr/>
                    <a:lstStyle/>
                    <a:p>
                      <a:r>
                        <a:rPr lang="en-US" sz="1800"/>
                        <a:t>Basic</a:t>
                      </a:r>
                    </a:p>
                  </a:txBody>
                  <a:tcPr marL="84607" marR="84607" marT="42304" marB="42304"/>
                </a:tc>
                <a:extLst>
                  <a:ext uri="{0D108BD9-81ED-4DB2-BD59-A6C34878D82A}">
                    <a16:rowId xmlns:a16="http://schemas.microsoft.com/office/drawing/2014/main" val="3796063017"/>
                  </a:ext>
                </a:extLst>
              </a:tr>
              <a:tr h="1265719">
                <a:tc>
                  <a:txBody>
                    <a:bodyPr/>
                    <a:lstStyle/>
                    <a:p>
                      <a:r>
                        <a:rPr lang="en-US" sz="1800" b="1" dirty="0"/>
                        <a:t>Deductible: </a:t>
                      </a:r>
                      <a:r>
                        <a:rPr lang="en-US" sz="1800" dirty="0"/>
                        <a:t>You pay the full cost of your drugs until you reach this amount</a:t>
                      </a:r>
                    </a:p>
                  </a:txBody>
                  <a:tcPr marL="84607" marR="84607" marT="42304" marB="42304"/>
                </a:tc>
                <a:tc>
                  <a:txBody>
                    <a:bodyPr/>
                    <a:lstStyle/>
                    <a:p>
                      <a:pPr algn="ctr"/>
                      <a:r>
                        <a:rPr lang="en-US" sz="1800" dirty="0"/>
                        <a:t>$0</a:t>
                      </a:r>
                    </a:p>
                  </a:txBody>
                  <a:tcPr marL="84607" marR="84607" marT="42304" marB="42304"/>
                </a:tc>
                <a:tc>
                  <a:txBody>
                    <a:bodyPr/>
                    <a:lstStyle/>
                    <a:p>
                      <a:pPr algn="ctr"/>
                      <a:r>
                        <a:rPr lang="en-US" sz="1800" dirty="0"/>
                        <a:t>Tiers 1-2 - $0</a:t>
                      </a:r>
                    </a:p>
                    <a:p>
                      <a:pPr algn="ctr"/>
                      <a:r>
                        <a:rPr lang="en-US" sz="1800" dirty="0"/>
                        <a:t>Tiers 3-5 - $200</a:t>
                      </a:r>
                    </a:p>
                  </a:txBody>
                  <a:tcPr marL="84607" marR="84607" marT="42304" marB="42304"/>
                </a:tc>
                <a:tc>
                  <a:txBody>
                    <a:bodyPr/>
                    <a:lstStyle/>
                    <a:p>
                      <a:pPr algn="ctr"/>
                      <a:r>
                        <a:rPr lang="en-US" sz="1800" dirty="0"/>
                        <a:t>Tiers 1-2 - $0 </a:t>
                      </a:r>
                    </a:p>
                    <a:p>
                      <a:pPr algn="ctr"/>
                      <a:r>
                        <a:rPr lang="en-US" sz="1800" dirty="0"/>
                        <a:t>Tiers 3-5 $345</a:t>
                      </a:r>
                    </a:p>
                  </a:txBody>
                  <a:tcPr marL="84607" marR="84607" marT="42304" marB="42304"/>
                </a:tc>
                <a:extLst>
                  <a:ext uri="{0D108BD9-81ED-4DB2-BD59-A6C34878D82A}">
                    <a16:rowId xmlns:a16="http://schemas.microsoft.com/office/drawing/2014/main" val="478300961"/>
                  </a:ext>
                </a:extLst>
              </a:tr>
              <a:tr h="673928">
                <a:tc gridSpan="4">
                  <a:txBody>
                    <a:bodyPr/>
                    <a:lstStyle/>
                    <a:p>
                      <a:r>
                        <a:rPr lang="en-US" sz="1800" b="1" dirty="0"/>
                        <a:t>Initial coverage phase: </a:t>
                      </a:r>
                      <a:r>
                        <a:rPr lang="en-US" sz="1800" dirty="0"/>
                        <a:t>You stay in this phase until you reach the $2,000 out-of-pocket maximum. After you meet the deductible, you pay the amounts listed below. </a:t>
                      </a:r>
                    </a:p>
                  </a:txBody>
                  <a:tcPr marL="84607" marR="84607" marT="42304" marB="42304"/>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03800024"/>
                  </a:ext>
                </a:extLst>
              </a:tr>
              <a:tr h="718029">
                <a:tc>
                  <a:txBody>
                    <a:bodyPr/>
                    <a:lstStyle/>
                    <a:p>
                      <a:r>
                        <a:rPr lang="en-US" sz="1800" b="1"/>
                        <a:t>Tier 1 </a:t>
                      </a:r>
                      <a:r>
                        <a:rPr lang="en-US" sz="1800"/>
                        <a:t>- Preferred generic drugs</a:t>
                      </a:r>
                    </a:p>
                  </a:txBody>
                  <a:tcPr marL="84607" marR="84607" marT="42304" marB="42304"/>
                </a:tc>
                <a:tc>
                  <a:txBody>
                    <a:bodyPr/>
                    <a:lstStyle/>
                    <a:p>
                      <a:pPr algn="ctr"/>
                      <a:r>
                        <a:rPr lang="en-US" sz="1800"/>
                        <a:t>$0 copay</a:t>
                      </a:r>
                    </a:p>
                  </a:txBody>
                  <a:tcPr marL="84607" marR="84607" marT="42304" marB="42304"/>
                </a:tc>
                <a:tc>
                  <a:txBody>
                    <a:bodyPr/>
                    <a:lstStyle/>
                    <a:p>
                      <a:pPr algn="ctr"/>
                      <a:r>
                        <a:rPr lang="en-US" sz="1800"/>
                        <a:t>$10 copay</a:t>
                      </a:r>
                    </a:p>
                  </a:txBody>
                  <a:tcPr marL="84607" marR="84607" marT="42304" marB="42304"/>
                </a:tc>
                <a:tc>
                  <a:txBody>
                    <a:bodyPr/>
                    <a:lstStyle/>
                    <a:p>
                      <a:pPr algn="ctr"/>
                      <a:r>
                        <a:rPr lang="en-US" sz="1800"/>
                        <a:t>$10 copay</a:t>
                      </a:r>
                    </a:p>
                  </a:txBody>
                  <a:tcPr marL="84607" marR="84607" marT="42304" marB="42304"/>
                </a:tc>
                <a:extLst>
                  <a:ext uri="{0D108BD9-81ED-4DB2-BD59-A6C34878D82A}">
                    <a16:rowId xmlns:a16="http://schemas.microsoft.com/office/drawing/2014/main" val="2546836199"/>
                  </a:ext>
                </a:extLst>
              </a:tr>
              <a:tr h="426936">
                <a:tc>
                  <a:txBody>
                    <a:bodyPr/>
                    <a:lstStyle/>
                    <a:p>
                      <a:r>
                        <a:rPr lang="en-US" sz="1800" b="1"/>
                        <a:t>Tier 2 </a:t>
                      </a:r>
                      <a:r>
                        <a:rPr lang="en-US" sz="1800"/>
                        <a:t>– Generic drugs</a:t>
                      </a:r>
                    </a:p>
                  </a:txBody>
                  <a:tcPr marL="84607" marR="84607" marT="42304" marB="42304"/>
                </a:tc>
                <a:tc>
                  <a:txBody>
                    <a:bodyPr/>
                    <a:lstStyle/>
                    <a:p>
                      <a:pPr algn="ctr"/>
                      <a:r>
                        <a:rPr lang="en-US" sz="1800"/>
                        <a:t>$5 copay</a:t>
                      </a:r>
                    </a:p>
                  </a:txBody>
                  <a:tcPr marL="84607" marR="84607" marT="42304" marB="42304"/>
                </a:tc>
                <a:tc>
                  <a:txBody>
                    <a:bodyPr/>
                    <a:lstStyle/>
                    <a:p>
                      <a:pPr algn="ctr"/>
                      <a:r>
                        <a:rPr lang="en-US" sz="1800"/>
                        <a:t>$12 copay</a:t>
                      </a:r>
                    </a:p>
                  </a:txBody>
                  <a:tcPr marL="84607" marR="84607" marT="42304" marB="42304"/>
                </a:tc>
                <a:tc>
                  <a:txBody>
                    <a:bodyPr/>
                    <a:lstStyle/>
                    <a:p>
                      <a:pPr algn="ctr"/>
                      <a:r>
                        <a:rPr lang="en-US" sz="1800"/>
                        <a:t>$12 copay</a:t>
                      </a:r>
                    </a:p>
                  </a:txBody>
                  <a:tcPr marL="84607" marR="84607" marT="42304" marB="42304"/>
                </a:tc>
                <a:extLst>
                  <a:ext uri="{0D108BD9-81ED-4DB2-BD59-A6C34878D82A}">
                    <a16:rowId xmlns:a16="http://schemas.microsoft.com/office/drawing/2014/main" val="2505177365"/>
                  </a:ext>
                </a:extLst>
              </a:tr>
              <a:tr h="718029">
                <a:tc>
                  <a:txBody>
                    <a:bodyPr/>
                    <a:lstStyle/>
                    <a:p>
                      <a:r>
                        <a:rPr lang="en-US" sz="1800" b="1"/>
                        <a:t>Tier 3 </a:t>
                      </a:r>
                      <a:r>
                        <a:rPr lang="en-US" sz="1800"/>
                        <a:t>– Preferred brand drugs</a:t>
                      </a:r>
                    </a:p>
                  </a:txBody>
                  <a:tcPr marL="84607" marR="84607" marT="42304" marB="42304"/>
                </a:tc>
                <a:tc>
                  <a:txBody>
                    <a:bodyPr/>
                    <a:lstStyle/>
                    <a:p>
                      <a:pPr algn="ctr"/>
                      <a:r>
                        <a:rPr lang="en-US" sz="1800"/>
                        <a:t>$40 copay</a:t>
                      </a:r>
                    </a:p>
                  </a:txBody>
                  <a:tcPr marL="84607" marR="84607" marT="42304" marB="42304"/>
                </a:tc>
                <a:tc>
                  <a:txBody>
                    <a:bodyPr/>
                    <a:lstStyle/>
                    <a:p>
                      <a:pPr algn="ctr"/>
                      <a:r>
                        <a:rPr lang="en-US" sz="1800"/>
                        <a:t>$45 copay</a:t>
                      </a:r>
                    </a:p>
                  </a:txBody>
                  <a:tcPr marL="84607" marR="84607" marT="42304" marB="42304"/>
                </a:tc>
                <a:tc>
                  <a:txBody>
                    <a:bodyPr/>
                    <a:lstStyle/>
                    <a:p>
                      <a:pPr algn="ctr"/>
                      <a:r>
                        <a:rPr lang="en-US" sz="1800"/>
                        <a:t>$45 copay</a:t>
                      </a:r>
                    </a:p>
                  </a:txBody>
                  <a:tcPr marL="84607" marR="84607" marT="42304" marB="42304"/>
                </a:tc>
                <a:extLst>
                  <a:ext uri="{0D108BD9-81ED-4DB2-BD59-A6C34878D82A}">
                    <a16:rowId xmlns:a16="http://schemas.microsoft.com/office/drawing/2014/main" val="986123460"/>
                  </a:ext>
                </a:extLst>
              </a:tr>
              <a:tr h="718029">
                <a:tc>
                  <a:txBody>
                    <a:bodyPr/>
                    <a:lstStyle/>
                    <a:p>
                      <a:r>
                        <a:rPr lang="en-US" sz="1800" b="1" dirty="0"/>
                        <a:t>Tier 4 </a:t>
                      </a:r>
                      <a:r>
                        <a:rPr lang="en-US" sz="1800" dirty="0"/>
                        <a:t>– Non-preferred drugs</a:t>
                      </a:r>
                    </a:p>
                  </a:txBody>
                  <a:tcPr marL="84607" marR="84607" marT="42304" marB="42304"/>
                </a:tc>
                <a:tc>
                  <a:txBody>
                    <a:bodyPr/>
                    <a:lstStyle/>
                    <a:p>
                      <a:pPr algn="ctr"/>
                      <a:r>
                        <a:rPr lang="en-US" sz="1800"/>
                        <a:t>$100 copay</a:t>
                      </a:r>
                    </a:p>
                  </a:txBody>
                  <a:tcPr marL="84607" marR="84607" marT="42304" marB="42304"/>
                </a:tc>
                <a:tc>
                  <a:txBody>
                    <a:bodyPr/>
                    <a:lstStyle/>
                    <a:p>
                      <a:pPr algn="ctr"/>
                      <a:r>
                        <a:rPr lang="en-US" sz="1800" dirty="0"/>
                        <a:t>$100 copay</a:t>
                      </a:r>
                    </a:p>
                  </a:txBody>
                  <a:tcPr marL="84607" marR="84607" marT="42304" marB="42304"/>
                </a:tc>
                <a:tc>
                  <a:txBody>
                    <a:bodyPr/>
                    <a:lstStyle/>
                    <a:p>
                      <a:pPr algn="ctr"/>
                      <a:r>
                        <a:rPr lang="en-US" sz="1800" dirty="0"/>
                        <a:t>$100 copay</a:t>
                      </a:r>
                    </a:p>
                  </a:txBody>
                  <a:tcPr marL="84607" marR="84607" marT="42304" marB="42304"/>
                </a:tc>
                <a:extLst>
                  <a:ext uri="{0D108BD9-81ED-4DB2-BD59-A6C34878D82A}">
                    <a16:rowId xmlns:a16="http://schemas.microsoft.com/office/drawing/2014/main" val="668525751"/>
                  </a:ext>
                </a:extLst>
              </a:tr>
              <a:tr h="673928">
                <a:tc>
                  <a:txBody>
                    <a:bodyPr/>
                    <a:lstStyle/>
                    <a:p>
                      <a:r>
                        <a:rPr lang="en-US" sz="1800" b="1"/>
                        <a:t>Tier 5 </a:t>
                      </a:r>
                      <a:r>
                        <a:rPr lang="en-US" sz="1800"/>
                        <a:t>– Specialty drugs</a:t>
                      </a:r>
                    </a:p>
                  </a:txBody>
                  <a:tcPr marL="84607" marR="84607" marT="42304" marB="42304"/>
                </a:tc>
                <a:tc>
                  <a:txBody>
                    <a:bodyPr/>
                    <a:lstStyle/>
                    <a:p>
                      <a:pPr algn="ctr"/>
                      <a:r>
                        <a:rPr lang="en-US" sz="1800" dirty="0"/>
                        <a:t>30% coinsurance</a:t>
                      </a:r>
                    </a:p>
                  </a:txBody>
                  <a:tcPr marL="84607" marR="84607" marT="42304" marB="42304"/>
                </a:tc>
                <a:tc>
                  <a:txBody>
                    <a:bodyPr/>
                    <a:lstStyle/>
                    <a:p>
                      <a:pPr algn="ctr"/>
                      <a:r>
                        <a:rPr lang="en-US" sz="1800"/>
                        <a:t>25% coinsurance </a:t>
                      </a:r>
                    </a:p>
                  </a:txBody>
                  <a:tcPr marL="84607" marR="84607" marT="42304" marB="42304"/>
                </a:tc>
                <a:tc>
                  <a:txBody>
                    <a:bodyPr/>
                    <a:lstStyle/>
                    <a:p>
                      <a:pPr algn="ctr"/>
                      <a:r>
                        <a:rPr lang="en-US" sz="1800"/>
                        <a:t>25% coinsurance </a:t>
                      </a:r>
                    </a:p>
                  </a:txBody>
                  <a:tcPr marL="84607" marR="84607" marT="42304" marB="42304"/>
                </a:tc>
                <a:extLst>
                  <a:ext uri="{0D108BD9-81ED-4DB2-BD59-A6C34878D82A}">
                    <a16:rowId xmlns:a16="http://schemas.microsoft.com/office/drawing/2014/main" val="2147967891"/>
                  </a:ext>
                </a:extLst>
              </a:tr>
              <a:tr h="718029">
                <a:tc gridSpan="4">
                  <a:txBody>
                    <a:bodyPr/>
                    <a:lstStyle/>
                    <a:p>
                      <a:r>
                        <a:rPr lang="en-US" sz="1800" b="1" dirty="0"/>
                        <a:t>Catastrophic coverage phase: </a:t>
                      </a:r>
                      <a:r>
                        <a:rPr lang="en-US" sz="1800" dirty="0"/>
                        <a:t>Once you have reached $2,000 in annual prescription drug spending (excluding UCare’s cost), you pay $0</a:t>
                      </a:r>
                    </a:p>
                  </a:txBody>
                  <a:tcPr marL="84607" marR="84607" marT="42304" marB="42304"/>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99770821"/>
                  </a:ext>
                </a:extLst>
              </a:tr>
            </a:tbl>
          </a:graphicData>
        </a:graphic>
      </p:graphicFrame>
    </p:spTree>
    <p:extLst>
      <p:ext uri="{BB962C8B-B14F-4D97-AF65-F5344CB8AC3E}">
        <p14:creationId xmlns:p14="http://schemas.microsoft.com/office/powerpoint/2010/main" val="3880946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BE0509-CEDE-C4AF-4DDF-689D759433BB}"/>
              </a:ext>
            </a:extLst>
          </p:cNvPr>
          <p:cNvSpPr txBox="1">
            <a:spLocks/>
          </p:cNvSpPr>
          <p:nvPr/>
        </p:nvSpPr>
        <p:spPr>
          <a:xfrm>
            <a:off x="874991" y="274400"/>
            <a:ext cx="12500350" cy="1148590"/>
          </a:xfrm>
          <a:prstGeom prst="rect">
            <a:avLst/>
          </a:prstGeom>
        </p:spPr>
        <p:txBody>
          <a:bodyPr vert="horz" lIns="91440" tIns="45720" rIns="91440" bIns="45720" rtlCol="0" anchor="ctr">
            <a:noAutofit/>
          </a:bodyPr>
          <a:lstStyle>
            <a:lvl1pPr algn="l" defTabSz="822960" rtl="0" eaLnBrk="1" latinLnBrk="0" hangingPunct="1">
              <a:lnSpc>
                <a:spcPct val="90000"/>
              </a:lnSpc>
              <a:spcBef>
                <a:spcPct val="0"/>
              </a:spcBef>
              <a:buNone/>
              <a:defRPr sz="3600" kern="12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Additional Benefits – Vision and Hearing  </a:t>
            </a:r>
          </a:p>
        </p:txBody>
      </p:sp>
      <p:sp>
        <p:nvSpPr>
          <p:cNvPr id="5" name="Content Placeholder 2">
            <a:extLst>
              <a:ext uri="{FF2B5EF4-FFF2-40B4-BE49-F238E27FC236}">
                <a16:creationId xmlns:a16="http://schemas.microsoft.com/office/drawing/2014/main" id="{8E0BEF99-DA8C-FE4B-4E64-0DC8C456E5F0}"/>
              </a:ext>
            </a:extLst>
          </p:cNvPr>
          <p:cNvSpPr txBox="1">
            <a:spLocks/>
          </p:cNvSpPr>
          <p:nvPr/>
        </p:nvSpPr>
        <p:spPr>
          <a:xfrm>
            <a:off x="645427" y="1170592"/>
            <a:ext cx="5696513" cy="4957972"/>
          </a:xfrm>
          <a:prstGeom prst="rect">
            <a:avLst/>
          </a:prstGeom>
        </p:spPr>
        <p:txBody>
          <a:bodyPr vert="horz" lIns="137160" tIns="45720" rIns="91440" bIns="45720" rtlCol="0">
            <a:noAutofit/>
          </a:bodyPr>
          <a:lstStyle>
            <a:lvl1pPr marL="233363" indent="-2333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685800" rtl="0" eaLnBrk="1" latinLnBrk="0" hangingPunct="1">
              <a:lnSpc>
                <a:spcPct val="100000"/>
              </a:lnSpc>
              <a:spcBef>
                <a:spcPts val="0"/>
              </a:spcBef>
              <a:spcAft>
                <a:spcPts val="900"/>
              </a:spcAft>
              <a:buClr>
                <a:schemeClr val="bg2"/>
              </a:buClr>
              <a:buSzPct val="90000"/>
              <a:buFont typeface="Wingdings" panose="05000000000000000000" pitchFamily="2" charset="2"/>
              <a:buChar char="Ø"/>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endParaRPr lang="en-US" dirty="0"/>
          </a:p>
          <a:p>
            <a:endParaRPr lang="en-US" dirty="0"/>
          </a:p>
          <a:p>
            <a:endParaRPr lang="en-US" dirty="0"/>
          </a:p>
          <a:p>
            <a:pPr marL="0" indent="0">
              <a:buFont typeface="Arial" panose="020B0604020202020204" pitchFamily="34" charset="0"/>
              <a:buNone/>
            </a:pPr>
            <a:endParaRPr lang="en-US" sz="2400" dirty="0">
              <a:latin typeface="+mn-lt"/>
            </a:endParaRPr>
          </a:p>
          <a:p>
            <a:pPr marL="411480" lvl="1" indent="0">
              <a:buFont typeface="Verdana" panose="020B0604030504040204" pitchFamily="34" charset="0"/>
              <a:buNone/>
            </a:pPr>
            <a:r>
              <a:rPr lang="en-US" sz="2400" dirty="0">
                <a:solidFill>
                  <a:schemeClr val="bg2"/>
                </a:solidFill>
                <a:latin typeface="+mn-lt"/>
                <a:cs typeface="Arial" panose="020B0604020202020204" pitchFamily="34" charset="0"/>
              </a:rPr>
              <a:t>Vision</a:t>
            </a:r>
          </a:p>
          <a:p>
            <a:pPr lvl="1">
              <a:buFont typeface="Arial" panose="020B0604020202020204" pitchFamily="34" charset="0"/>
              <a:buChar char="•"/>
            </a:pPr>
            <a:r>
              <a:rPr lang="en-US" sz="2000" dirty="0">
                <a:solidFill>
                  <a:schemeClr val="bg1">
                    <a:lumMod val="50000"/>
                  </a:schemeClr>
                </a:solidFill>
                <a:latin typeface="+mn-lt"/>
                <a:cs typeface="Arial" panose="020B0604020202020204" pitchFamily="34" charset="0"/>
              </a:rPr>
              <a:t>Routine Vision exam – $0 copay</a:t>
            </a:r>
          </a:p>
          <a:p>
            <a:pPr lvl="1">
              <a:buFont typeface="Arial" panose="020B0604020202020204" pitchFamily="34" charset="0"/>
              <a:buChar char="•"/>
            </a:pPr>
            <a:r>
              <a:rPr lang="en-US" sz="2000" dirty="0">
                <a:solidFill>
                  <a:schemeClr val="bg1">
                    <a:lumMod val="50000"/>
                  </a:schemeClr>
                </a:solidFill>
                <a:latin typeface="+mn-lt"/>
                <a:cs typeface="Arial" panose="020B0604020202020204" pitchFamily="34" charset="0"/>
              </a:rPr>
              <a:t>Diagnostic exam - $0 to $40 copay</a:t>
            </a:r>
          </a:p>
          <a:p>
            <a:pPr lvl="1">
              <a:buFont typeface="Arial" panose="020B0604020202020204" pitchFamily="34" charset="0"/>
              <a:buChar char="•"/>
            </a:pPr>
            <a:r>
              <a:rPr lang="en-US" sz="2000" dirty="0">
                <a:solidFill>
                  <a:schemeClr val="bg1">
                    <a:lumMod val="50000"/>
                  </a:schemeClr>
                </a:solidFill>
                <a:latin typeface="+mn-lt"/>
                <a:cs typeface="Arial" panose="020B0604020202020204" pitchFamily="34" charset="0"/>
              </a:rPr>
              <a:t>$200 eyewear reimbursement </a:t>
            </a:r>
          </a:p>
          <a:p>
            <a:pPr marL="411480" lvl="1" indent="0">
              <a:buFont typeface="Verdana" panose="020B0604030504040204" pitchFamily="34" charset="0"/>
              <a:buNone/>
            </a:pPr>
            <a:r>
              <a:rPr lang="en-US" sz="2000" dirty="0">
                <a:solidFill>
                  <a:schemeClr val="bg1">
                    <a:lumMod val="50000"/>
                  </a:schemeClr>
                </a:solidFill>
                <a:latin typeface="+mn-lt"/>
                <a:cs typeface="Arial" panose="020B0604020202020204" pitchFamily="34" charset="0"/>
              </a:rPr>
              <a:t>   each calendar year</a:t>
            </a:r>
          </a:p>
          <a:p>
            <a:endParaRPr lang="en-US" dirty="0"/>
          </a:p>
        </p:txBody>
      </p:sp>
      <p:pic>
        <p:nvPicPr>
          <p:cNvPr id="6" name="Picture 5">
            <a:extLst>
              <a:ext uri="{FF2B5EF4-FFF2-40B4-BE49-F238E27FC236}">
                <a16:creationId xmlns:a16="http://schemas.microsoft.com/office/drawing/2014/main" id="{FBD6F172-FFA1-3D48-4857-67002F6A34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1531" y="1521780"/>
            <a:ext cx="1148590" cy="1148590"/>
          </a:xfrm>
          <a:prstGeom prst="rect">
            <a:avLst/>
          </a:prstGeom>
        </p:spPr>
      </p:pic>
      <p:sp>
        <p:nvSpPr>
          <p:cNvPr id="7" name="TextBox 6">
            <a:extLst>
              <a:ext uri="{FF2B5EF4-FFF2-40B4-BE49-F238E27FC236}">
                <a16:creationId xmlns:a16="http://schemas.microsoft.com/office/drawing/2014/main" id="{8D7E7752-AC3E-B24E-CEA0-95C82949A49B}"/>
              </a:ext>
            </a:extLst>
          </p:cNvPr>
          <p:cNvSpPr txBox="1"/>
          <p:nvPr/>
        </p:nvSpPr>
        <p:spPr>
          <a:xfrm>
            <a:off x="7404299" y="1170592"/>
            <a:ext cx="6200606" cy="4761560"/>
          </a:xfrm>
          <a:prstGeom prst="rect">
            <a:avLst/>
          </a:prstGeom>
          <a:noFill/>
        </p:spPr>
        <p:txBody>
          <a:bodyPr wrap="square" rtlCol="0">
            <a:spAutoFit/>
          </a:bodyPr>
          <a:lstStyle/>
          <a:p>
            <a:endParaRPr lang="en-US" sz="2400" dirty="0"/>
          </a:p>
          <a:p>
            <a:endParaRPr lang="en-US" sz="2400" dirty="0"/>
          </a:p>
          <a:p>
            <a:endParaRPr lang="en-US" sz="2400" dirty="0"/>
          </a:p>
          <a:p>
            <a:endParaRPr lang="en-US" sz="2400" dirty="0">
              <a:solidFill>
                <a:schemeClr val="bg1">
                  <a:lumMod val="50000"/>
                </a:schemeClr>
              </a:solidFill>
            </a:endParaRPr>
          </a:p>
          <a:p>
            <a:pPr lvl="1">
              <a:lnSpc>
                <a:spcPct val="150000"/>
              </a:lnSpc>
            </a:pPr>
            <a:r>
              <a:rPr lang="en-US" sz="2400" dirty="0">
                <a:solidFill>
                  <a:schemeClr val="bg2"/>
                </a:solidFill>
                <a:ea typeface="Open Sans" panose="020B0604020202020204" charset="0"/>
                <a:cs typeface="Open Sans" panose="020B0604020202020204" charset="0"/>
              </a:rPr>
              <a:t>Hearing</a:t>
            </a:r>
          </a:p>
          <a:p>
            <a:pPr lvl="1">
              <a:lnSpc>
                <a:spcPct val="150000"/>
              </a:lnSpc>
              <a:buFont typeface="Arial" panose="020B0604020202020204" pitchFamily="34" charset="0"/>
              <a:buChar char="•"/>
            </a:pPr>
            <a:r>
              <a:rPr lang="en-US" sz="2000" dirty="0">
                <a:solidFill>
                  <a:schemeClr val="bg1">
                    <a:lumMod val="50000"/>
                  </a:schemeClr>
                </a:solidFill>
                <a:ea typeface="Open Sans" panose="020B0604020202020204" charset="0"/>
                <a:cs typeface="Open Sans" panose="020B0604020202020204" charset="0"/>
              </a:rPr>
              <a:t> Routine Hearing exam – $0 copay </a:t>
            </a:r>
          </a:p>
          <a:p>
            <a:pPr lvl="1">
              <a:lnSpc>
                <a:spcPct val="150000"/>
              </a:lnSpc>
              <a:buFont typeface="Arial" panose="020B0604020202020204" pitchFamily="34" charset="0"/>
              <a:buChar char="•"/>
            </a:pPr>
            <a:r>
              <a:rPr lang="en-US" sz="2000" dirty="0">
                <a:solidFill>
                  <a:schemeClr val="bg1">
                    <a:lumMod val="50000"/>
                  </a:schemeClr>
                </a:solidFill>
                <a:ea typeface="Open Sans" panose="020B0604020202020204" charset="0"/>
                <a:cs typeface="Open Sans" panose="020B0604020202020204" charset="0"/>
              </a:rPr>
              <a:t> Diagnostic exam - $0 to $40 copay</a:t>
            </a:r>
          </a:p>
          <a:p>
            <a:pPr lvl="1">
              <a:lnSpc>
                <a:spcPct val="150000"/>
              </a:lnSpc>
              <a:buFont typeface="Arial" panose="020B0604020202020204" pitchFamily="34" charset="0"/>
              <a:buChar char="•"/>
            </a:pPr>
            <a:r>
              <a:rPr lang="en-US" sz="2000" dirty="0">
                <a:solidFill>
                  <a:schemeClr val="bg1">
                    <a:lumMod val="50000"/>
                  </a:schemeClr>
                </a:solidFill>
                <a:ea typeface="Open Sans" panose="020B0604020202020204" charset="0"/>
                <a:cs typeface="Open Sans" panose="020B0604020202020204" charset="0"/>
              </a:rPr>
              <a:t> Two </a:t>
            </a:r>
            <a:r>
              <a:rPr lang="en-US" sz="2000" dirty="0" err="1">
                <a:solidFill>
                  <a:schemeClr val="bg1">
                    <a:lumMod val="50000"/>
                  </a:schemeClr>
                </a:solidFill>
                <a:ea typeface="Open Sans" panose="020B0604020202020204" charset="0"/>
                <a:cs typeface="Open Sans" panose="020B0604020202020204" charset="0"/>
              </a:rPr>
              <a:t>TruHearing</a:t>
            </a:r>
            <a:r>
              <a:rPr lang="en-US" sz="2000" dirty="0">
                <a:solidFill>
                  <a:schemeClr val="bg1">
                    <a:lumMod val="50000"/>
                  </a:schemeClr>
                </a:solidFill>
                <a:ea typeface="Open Sans" panose="020B0604020202020204" charset="0"/>
                <a:cs typeface="Open Sans" panose="020B0604020202020204" charset="0"/>
              </a:rPr>
              <a:t> hearing aids per year-   copay varies from $499 to $999</a:t>
            </a:r>
          </a:p>
          <a:p>
            <a:pPr lvl="1"/>
            <a:endParaRPr lang="en-US" dirty="0"/>
          </a:p>
          <a:p>
            <a:endParaRPr lang="en-US" dirty="0"/>
          </a:p>
        </p:txBody>
      </p:sp>
      <p:pic>
        <p:nvPicPr>
          <p:cNvPr id="8" name="Picture 7">
            <a:extLst>
              <a:ext uri="{FF2B5EF4-FFF2-40B4-BE49-F238E27FC236}">
                <a16:creationId xmlns:a16="http://schemas.microsoft.com/office/drawing/2014/main" id="{D8A73A22-F708-8BB6-9CDB-81539C4251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2210" y="1521780"/>
            <a:ext cx="1148590" cy="1148590"/>
          </a:xfrm>
          <a:prstGeom prst="rect">
            <a:avLst/>
          </a:prstGeom>
        </p:spPr>
      </p:pic>
      <p:pic>
        <p:nvPicPr>
          <p:cNvPr id="11" name="Picture 10">
            <a:extLst>
              <a:ext uri="{FF2B5EF4-FFF2-40B4-BE49-F238E27FC236}">
                <a16:creationId xmlns:a16="http://schemas.microsoft.com/office/drawing/2014/main" id="{CA9CA669-A749-6236-EC08-EDC002ABF4B1}"/>
              </a:ext>
            </a:extLst>
          </p:cNvPr>
          <p:cNvPicPr>
            <a:picLocks noChangeAspect="1"/>
          </p:cNvPicPr>
          <p:nvPr/>
        </p:nvPicPr>
        <p:blipFill>
          <a:blip r:embed="rId4"/>
          <a:stretch>
            <a:fillRect/>
          </a:stretch>
        </p:blipFill>
        <p:spPr>
          <a:xfrm>
            <a:off x="1909583" y="5197850"/>
            <a:ext cx="2847040" cy="1826906"/>
          </a:xfrm>
          <a:prstGeom prst="rect">
            <a:avLst/>
          </a:prstGeom>
        </p:spPr>
      </p:pic>
      <p:pic>
        <p:nvPicPr>
          <p:cNvPr id="13" name="Picture 12">
            <a:extLst>
              <a:ext uri="{FF2B5EF4-FFF2-40B4-BE49-F238E27FC236}">
                <a16:creationId xmlns:a16="http://schemas.microsoft.com/office/drawing/2014/main" id="{8A87FBD1-A324-6BA5-22F3-6BED8D267423}"/>
              </a:ext>
            </a:extLst>
          </p:cNvPr>
          <p:cNvPicPr>
            <a:picLocks noChangeAspect="1"/>
          </p:cNvPicPr>
          <p:nvPr/>
        </p:nvPicPr>
        <p:blipFill>
          <a:blip r:embed="rId5"/>
          <a:stretch>
            <a:fillRect/>
          </a:stretch>
        </p:blipFill>
        <p:spPr>
          <a:xfrm>
            <a:off x="8949684" y="5520275"/>
            <a:ext cx="3241227" cy="1148590"/>
          </a:xfrm>
          <a:prstGeom prst="rect">
            <a:avLst/>
          </a:prstGeom>
        </p:spPr>
      </p:pic>
    </p:spTree>
    <p:extLst>
      <p:ext uri="{BB962C8B-B14F-4D97-AF65-F5344CB8AC3E}">
        <p14:creationId xmlns:p14="http://schemas.microsoft.com/office/powerpoint/2010/main" val="3799301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5BCBFB-0C64-DAF4-C502-FF86E6860FF6}"/>
              </a:ext>
            </a:extLst>
          </p:cNvPr>
          <p:cNvSpPr>
            <a:spLocks noGrp="1"/>
          </p:cNvSpPr>
          <p:nvPr>
            <p:ph type="title"/>
          </p:nvPr>
        </p:nvSpPr>
        <p:spPr>
          <a:xfrm>
            <a:off x="877682" y="636929"/>
            <a:ext cx="12335398" cy="1148590"/>
          </a:xfrm>
        </p:spPr>
        <p:txBody>
          <a:bodyPr/>
          <a:lstStyle/>
          <a:p>
            <a:r>
              <a:rPr lang="en-US" dirty="0">
                <a:latin typeface="+mn-lt"/>
              </a:rPr>
              <a:t>Additional Dental Benefits</a:t>
            </a:r>
          </a:p>
        </p:txBody>
      </p:sp>
      <p:sp>
        <p:nvSpPr>
          <p:cNvPr id="5" name="Content Placeholder 2">
            <a:extLst>
              <a:ext uri="{FF2B5EF4-FFF2-40B4-BE49-F238E27FC236}">
                <a16:creationId xmlns:a16="http://schemas.microsoft.com/office/drawing/2014/main" id="{980D8762-E08A-73EF-DC1D-EBCA29D68298}"/>
              </a:ext>
            </a:extLst>
          </p:cNvPr>
          <p:cNvSpPr>
            <a:spLocks noGrp="1"/>
          </p:cNvSpPr>
          <p:nvPr>
            <p:ph idx="1"/>
          </p:nvPr>
        </p:nvSpPr>
        <p:spPr>
          <a:xfrm>
            <a:off x="877683" y="2029968"/>
            <a:ext cx="12167228" cy="4957972"/>
          </a:xfrm>
        </p:spPr>
        <p:txBody>
          <a:bodyPr/>
          <a:lstStyle/>
          <a:p>
            <a:pPr marL="0" indent="0">
              <a:buNone/>
            </a:pPr>
            <a:r>
              <a:rPr lang="en-US" sz="2400" dirty="0">
                <a:solidFill>
                  <a:schemeClr val="bg2"/>
                </a:solidFill>
                <a:latin typeface="+mn-lt"/>
              </a:rPr>
              <a:t>Preventive dental included </a:t>
            </a:r>
          </a:p>
          <a:p>
            <a:pPr lvl="1">
              <a:buFont typeface="Arial" panose="020B0604020202020204" pitchFamily="34" charset="0"/>
              <a:buChar char="•"/>
            </a:pPr>
            <a:r>
              <a:rPr lang="en-US" sz="2000" dirty="0">
                <a:latin typeface="Open Sans"/>
              </a:rPr>
              <a:t>3 cleanings, 2 exams, and x-rays </a:t>
            </a:r>
          </a:p>
          <a:p>
            <a:pPr marL="0" indent="0">
              <a:buNone/>
            </a:pPr>
            <a:endParaRPr lang="en-US" dirty="0">
              <a:latin typeface="Open Sans"/>
            </a:endParaRPr>
          </a:p>
          <a:p>
            <a:pPr marL="0" indent="0">
              <a:buNone/>
            </a:pPr>
            <a:r>
              <a:rPr lang="en-US" sz="2400" dirty="0">
                <a:solidFill>
                  <a:schemeClr val="bg2"/>
                </a:solidFill>
                <a:latin typeface="+mn-lt"/>
              </a:rPr>
              <a:t>Additional dental coverage for </a:t>
            </a:r>
          </a:p>
          <a:p>
            <a:pPr marL="0" indent="0">
              <a:buNone/>
            </a:pPr>
            <a:r>
              <a:rPr lang="en-US" sz="2400" dirty="0">
                <a:solidFill>
                  <a:schemeClr val="bg2"/>
                </a:solidFill>
                <a:highlight>
                  <a:srgbClr val="FFFF00"/>
                </a:highlight>
                <a:latin typeface="+mn-lt"/>
              </a:rPr>
              <a:t>$29 per month</a:t>
            </a:r>
          </a:p>
          <a:p>
            <a:pPr lvl="1">
              <a:buFont typeface="Arial" panose="020B0604020202020204" pitchFamily="34" charset="0"/>
              <a:buChar char="•"/>
            </a:pPr>
            <a:r>
              <a:rPr lang="en-US" sz="2000" dirty="0">
                <a:latin typeface="+mn-lt"/>
              </a:rPr>
              <a:t>Coverage for fillings, crowns, implants</a:t>
            </a:r>
          </a:p>
          <a:p>
            <a:pPr lvl="1">
              <a:buFont typeface="Arial" panose="020B0604020202020204" pitchFamily="34" charset="0"/>
              <a:buChar char="•"/>
            </a:pPr>
            <a:r>
              <a:rPr lang="en-US" sz="2000" dirty="0">
                <a:latin typeface="+mn-lt"/>
              </a:rPr>
              <a:t>$50 deductible</a:t>
            </a:r>
          </a:p>
          <a:p>
            <a:pPr lvl="1">
              <a:buFont typeface="Arial" panose="020B0604020202020204" pitchFamily="34" charset="0"/>
              <a:buChar char="•"/>
            </a:pPr>
            <a:r>
              <a:rPr lang="en-US" sz="2000" dirty="0">
                <a:latin typeface="+mn-lt"/>
              </a:rPr>
              <a:t>$2500 annual maximum</a:t>
            </a:r>
          </a:p>
          <a:p>
            <a:endParaRPr lang="en-US" dirty="0"/>
          </a:p>
        </p:txBody>
      </p:sp>
      <p:pic>
        <p:nvPicPr>
          <p:cNvPr id="6" name="Picture 5">
            <a:extLst>
              <a:ext uri="{FF2B5EF4-FFF2-40B4-BE49-F238E27FC236}">
                <a16:creationId xmlns:a16="http://schemas.microsoft.com/office/drawing/2014/main" id="{DA7A9F91-8737-8FE0-5631-85F16C336A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93617" y="2391979"/>
            <a:ext cx="5091754" cy="3814049"/>
          </a:xfrm>
          <a:prstGeom prst="rect">
            <a:avLst/>
          </a:prstGeom>
        </p:spPr>
      </p:pic>
      <p:sp>
        <p:nvSpPr>
          <p:cNvPr id="8" name="TextBox 7">
            <a:extLst>
              <a:ext uri="{FF2B5EF4-FFF2-40B4-BE49-F238E27FC236}">
                <a16:creationId xmlns:a16="http://schemas.microsoft.com/office/drawing/2014/main" id="{E5E1FD69-D830-4F79-B4C0-064288C0B518}"/>
              </a:ext>
            </a:extLst>
          </p:cNvPr>
          <p:cNvSpPr txBox="1"/>
          <p:nvPr/>
        </p:nvSpPr>
        <p:spPr>
          <a:xfrm>
            <a:off x="1448790" y="6313488"/>
            <a:ext cx="6472052" cy="523220"/>
          </a:xfrm>
          <a:prstGeom prst="rect">
            <a:avLst/>
          </a:prstGeom>
          <a:noFill/>
        </p:spPr>
        <p:txBody>
          <a:bodyPr wrap="square" rtlCol="0">
            <a:spAutoFit/>
          </a:bodyPr>
          <a:lstStyle/>
          <a:p>
            <a:r>
              <a:rPr lang="en-US" sz="2800" dirty="0">
                <a:solidFill>
                  <a:schemeClr val="accent5"/>
                </a:solidFill>
                <a:highlight>
                  <a:srgbClr val="FFFF00"/>
                </a:highlight>
              </a:rPr>
              <a:t>*New dental carrier: </a:t>
            </a:r>
            <a:r>
              <a:rPr lang="en-US" sz="2800" dirty="0" err="1">
                <a:solidFill>
                  <a:schemeClr val="accent5"/>
                </a:solidFill>
                <a:highlight>
                  <a:srgbClr val="FFFF00"/>
                </a:highlight>
              </a:rPr>
              <a:t>DentaQuest</a:t>
            </a:r>
            <a:endParaRPr lang="en-US" sz="2800" dirty="0">
              <a:solidFill>
                <a:schemeClr val="accent5"/>
              </a:solidFill>
              <a:highlight>
                <a:srgbClr val="FFFF00"/>
              </a:highlight>
            </a:endParaRPr>
          </a:p>
        </p:txBody>
      </p:sp>
    </p:spTree>
    <p:extLst>
      <p:ext uri="{BB962C8B-B14F-4D97-AF65-F5344CB8AC3E}">
        <p14:creationId xmlns:p14="http://schemas.microsoft.com/office/powerpoint/2010/main" val="2165765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E232F-F819-B195-A692-73277CEE161D}"/>
              </a:ext>
            </a:extLst>
          </p:cNvPr>
          <p:cNvSpPr>
            <a:spLocks noGrp="1"/>
          </p:cNvSpPr>
          <p:nvPr>
            <p:ph type="title"/>
          </p:nvPr>
        </p:nvSpPr>
        <p:spPr/>
        <p:txBody>
          <a:bodyPr/>
          <a:lstStyle/>
          <a:p>
            <a:r>
              <a:rPr lang="en-US" dirty="0"/>
              <a:t>Fitness Benefits </a:t>
            </a:r>
          </a:p>
        </p:txBody>
      </p:sp>
      <p:sp>
        <p:nvSpPr>
          <p:cNvPr id="3" name="Content Placeholder 2">
            <a:extLst>
              <a:ext uri="{FF2B5EF4-FFF2-40B4-BE49-F238E27FC236}">
                <a16:creationId xmlns:a16="http://schemas.microsoft.com/office/drawing/2014/main" id="{8A24939C-3055-CFF4-F122-7BEE57F994E7}"/>
              </a:ext>
            </a:extLst>
          </p:cNvPr>
          <p:cNvSpPr>
            <a:spLocks noGrp="1"/>
          </p:cNvSpPr>
          <p:nvPr>
            <p:ph idx="1"/>
          </p:nvPr>
        </p:nvSpPr>
        <p:spPr>
          <a:xfrm>
            <a:off x="863195" y="2029968"/>
            <a:ext cx="5893865" cy="4957972"/>
          </a:xfrm>
        </p:spPr>
        <p:txBody>
          <a:bodyPr/>
          <a:lstStyle/>
          <a:p>
            <a:pPr marL="72390" lvl="1" indent="0">
              <a:buNone/>
            </a:pPr>
            <a:r>
              <a:rPr lang="en-US" sz="2400" dirty="0">
                <a:solidFill>
                  <a:schemeClr val="bg2"/>
                </a:solidFill>
                <a:latin typeface="+mj-lt"/>
                <a:ea typeface="Open Sans Light" panose="020B0306030504020204" pitchFamily="34" charset="0"/>
                <a:cs typeface="Open Sans Light" panose="020B0306030504020204" pitchFamily="34" charset="0"/>
              </a:rPr>
              <a:t>One Pass™ fitness program</a:t>
            </a:r>
          </a:p>
          <a:p>
            <a:pPr marL="754380" lvl="1" indent="-342900">
              <a:buFont typeface="Arial" panose="020B0604020202020204" pitchFamily="34" charset="0"/>
              <a:buChar char="•"/>
            </a:pPr>
            <a:r>
              <a:rPr lang="en-US" sz="2000" dirty="0">
                <a:solidFill>
                  <a:schemeClr val="accent5"/>
                </a:solidFill>
                <a:latin typeface="+mj-lt"/>
                <a:ea typeface="Open Sans Light" panose="020B0306030504020204" pitchFamily="34" charset="0"/>
                <a:cs typeface="Open Sans Light" panose="020B0306030504020204" pitchFamily="34" charset="0"/>
              </a:rPr>
              <a:t>No cost gym membership</a:t>
            </a:r>
          </a:p>
          <a:p>
            <a:pPr marL="754380" lvl="1" indent="-342900">
              <a:buFont typeface="Arial" panose="020B0604020202020204" pitchFamily="34" charset="0"/>
              <a:buChar char="•"/>
            </a:pPr>
            <a:r>
              <a:rPr lang="en-US" sz="2000" dirty="0">
                <a:solidFill>
                  <a:schemeClr val="accent5"/>
                </a:solidFill>
                <a:latin typeface="+mj-lt"/>
                <a:ea typeface="Open Sans Light" panose="020B0306030504020204" pitchFamily="34" charset="0"/>
                <a:cs typeface="Open Sans Light" panose="020B0306030504020204" pitchFamily="34" charset="0"/>
              </a:rPr>
              <a:t>23,000 locations across the country</a:t>
            </a:r>
          </a:p>
          <a:p>
            <a:pPr marL="754380" lvl="1" indent="-342900">
              <a:buFont typeface="Arial" panose="020B0604020202020204" pitchFamily="34" charset="0"/>
              <a:buChar char="•"/>
            </a:pPr>
            <a:r>
              <a:rPr lang="en-US" sz="2000" dirty="0">
                <a:latin typeface="+mj-lt"/>
                <a:ea typeface="Open Sans Light" panose="020B0306030504020204" pitchFamily="34" charset="0"/>
                <a:cs typeface="Open Sans Light" panose="020B0306030504020204" pitchFamily="34" charset="0"/>
              </a:rPr>
              <a:t>At home fitness kits </a:t>
            </a:r>
          </a:p>
          <a:p>
            <a:pPr marL="754380" lvl="1" indent="-342900">
              <a:buFont typeface="Arial" panose="020B0604020202020204" pitchFamily="34" charset="0"/>
              <a:buChar char="•"/>
            </a:pPr>
            <a:r>
              <a:rPr lang="en-US" sz="2000" dirty="0">
                <a:solidFill>
                  <a:schemeClr val="accent5"/>
                </a:solidFill>
                <a:latin typeface="+mj-lt"/>
                <a:ea typeface="Open Sans Light" panose="020B0306030504020204" pitchFamily="34" charset="0"/>
                <a:cs typeface="Open Sans Light" panose="020B0306030504020204" pitchFamily="34" charset="0"/>
              </a:rPr>
              <a:t>More than 20,000 on-demand and live- streaming fitness classes</a:t>
            </a:r>
          </a:p>
          <a:p>
            <a:pPr marL="754380" lvl="1" indent="-342900">
              <a:buFont typeface="Arial" panose="020B0604020202020204" pitchFamily="34" charset="0"/>
              <a:buChar char="•"/>
            </a:pPr>
            <a:r>
              <a:rPr lang="en-US" sz="2000" dirty="0">
                <a:latin typeface="+mj-lt"/>
                <a:ea typeface="Open Sans Light" panose="020B0306030504020204" pitchFamily="34" charset="0"/>
                <a:cs typeface="Open Sans Light" panose="020B0306030504020204" pitchFamily="34" charset="0"/>
              </a:rPr>
              <a:t>Personalized o</a:t>
            </a:r>
            <a:r>
              <a:rPr lang="en-US" sz="2000" dirty="0">
                <a:solidFill>
                  <a:schemeClr val="accent5"/>
                </a:solidFill>
                <a:latin typeface="+mj-lt"/>
                <a:ea typeface="Open Sans Light" panose="020B0306030504020204" pitchFamily="34" charset="0"/>
                <a:cs typeface="Open Sans Light" panose="020B0306030504020204" pitchFamily="34" charset="0"/>
              </a:rPr>
              <a:t>nline classes, at home fitness kits, personalized brain training </a:t>
            </a:r>
          </a:p>
          <a:p>
            <a:endParaRPr lang="en-US" dirty="0"/>
          </a:p>
        </p:txBody>
      </p:sp>
      <p:sp>
        <p:nvSpPr>
          <p:cNvPr id="5" name="TextBox 4">
            <a:extLst>
              <a:ext uri="{FF2B5EF4-FFF2-40B4-BE49-F238E27FC236}">
                <a16:creationId xmlns:a16="http://schemas.microsoft.com/office/drawing/2014/main" id="{E2A9ADEF-474F-41E2-6643-22BC3430B3C3}"/>
              </a:ext>
            </a:extLst>
          </p:cNvPr>
          <p:cNvSpPr txBox="1"/>
          <p:nvPr/>
        </p:nvSpPr>
        <p:spPr>
          <a:xfrm>
            <a:off x="7315200" y="2029968"/>
            <a:ext cx="5696071" cy="2000548"/>
          </a:xfrm>
          <a:prstGeom prst="rect">
            <a:avLst/>
          </a:prstGeom>
          <a:noFill/>
        </p:spPr>
        <p:txBody>
          <a:bodyPr wrap="square" rtlCol="0">
            <a:spAutoFit/>
          </a:bodyPr>
          <a:lstStyle/>
          <a:p>
            <a:pPr marL="411480" lvl="1"/>
            <a:r>
              <a:rPr lang="en-US" sz="2400" dirty="0">
                <a:solidFill>
                  <a:schemeClr val="bg2"/>
                </a:solidFill>
                <a:latin typeface="+mj-lt"/>
                <a:ea typeface="Open Sans Light" panose="020B0306030504020204" pitchFamily="34" charset="0"/>
                <a:cs typeface="Open Sans Light" panose="020B0306030504020204" pitchFamily="34" charset="0"/>
              </a:rPr>
              <a:t>Health Club Savings </a:t>
            </a:r>
          </a:p>
          <a:p>
            <a:pPr marL="411480" lvl="1"/>
            <a:r>
              <a:rPr lang="en-US" sz="2000" dirty="0">
                <a:solidFill>
                  <a:schemeClr val="accent5"/>
                </a:solidFill>
                <a:latin typeface="+mj-lt"/>
                <a:ea typeface="Open Sans Light" panose="020B0306030504020204" pitchFamily="34" charset="0"/>
                <a:cs typeface="Open Sans Light" panose="020B0306030504020204" pitchFamily="34" charset="0"/>
              </a:rPr>
              <a:t>If you belong to a participating health club that is not in the One Pass network, you may receive a reimbursement of up to $30 in your monthly health club membership fees.</a:t>
            </a:r>
          </a:p>
        </p:txBody>
      </p:sp>
      <p:pic>
        <p:nvPicPr>
          <p:cNvPr id="6" name="Picture 5">
            <a:extLst>
              <a:ext uri="{FF2B5EF4-FFF2-40B4-BE49-F238E27FC236}">
                <a16:creationId xmlns:a16="http://schemas.microsoft.com/office/drawing/2014/main" id="{AFBA4FFB-78EF-6382-0F92-762832700B68}"/>
              </a:ext>
            </a:extLst>
          </p:cNvPr>
          <p:cNvPicPr>
            <a:picLocks noChangeAspect="1"/>
          </p:cNvPicPr>
          <p:nvPr/>
        </p:nvPicPr>
        <p:blipFill>
          <a:blip r:embed="rId2"/>
          <a:stretch>
            <a:fillRect/>
          </a:stretch>
        </p:blipFill>
        <p:spPr>
          <a:xfrm>
            <a:off x="11519065" y="5150772"/>
            <a:ext cx="2761788" cy="2761788"/>
          </a:xfrm>
          <a:prstGeom prst="rect">
            <a:avLst/>
          </a:prstGeom>
        </p:spPr>
      </p:pic>
      <p:pic>
        <p:nvPicPr>
          <p:cNvPr id="8" name="Picture 7">
            <a:extLst>
              <a:ext uri="{FF2B5EF4-FFF2-40B4-BE49-F238E27FC236}">
                <a16:creationId xmlns:a16="http://schemas.microsoft.com/office/drawing/2014/main" id="{258904B5-B7AF-8D88-D6A4-34DAED003DDC}"/>
              </a:ext>
            </a:extLst>
          </p:cNvPr>
          <p:cNvPicPr>
            <a:picLocks noChangeAspect="1"/>
          </p:cNvPicPr>
          <p:nvPr/>
        </p:nvPicPr>
        <p:blipFill>
          <a:blip r:embed="rId3"/>
          <a:stretch>
            <a:fillRect/>
          </a:stretch>
        </p:blipFill>
        <p:spPr>
          <a:xfrm>
            <a:off x="450172" y="6002085"/>
            <a:ext cx="7423170" cy="883446"/>
          </a:xfrm>
          <a:prstGeom prst="rect">
            <a:avLst/>
          </a:prstGeom>
        </p:spPr>
      </p:pic>
    </p:spTree>
    <p:extLst>
      <p:ext uri="{BB962C8B-B14F-4D97-AF65-F5344CB8AC3E}">
        <p14:creationId xmlns:p14="http://schemas.microsoft.com/office/powerpoint/2010/main" val="488708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611C-E637-E773-559B-103C2BE201FB}"/>
              </a:ext>
            </a:extLst>
          </p:cNvPr>
          <p:cNvSpPr>
            <a:spLocks noGrp="1"/>
          </p:cNvSpPr>
          <p:nvPr>
            <p:ph type="title"/>
          </p:nvPr>
        </p:nvSpPr>
        <p:spPr/>
        <p:txBody>
          <a:bodyPr/>
          <a:lstStyle/>
          <a:p>
            <a:r>
              <a:rPr lang="en-US" sz="3600" dirty="0">
                <a:solidFill>
                  <a:schemeClr val="bg2"/>
                </a:solidFill>
                <a:ea typeface="Open Sans Light" panose="020B0306030504020204" pitchFamily="34" charset="0"/>
                <a:cs typeface="Open Sans Light" panose="020B0306030504020204" pitchFamily="34" charset="0"/>
              </a:rPr>
              <a:t> More Additional Benefits</a:t>
            </a:r>
            <a:endParaRPr lang="en-US" dirty="0"/>
          </a:p>
        </p:txBody>
      </p:sp>
      <p:sp>
        <p:nvSpPr>
          <p:cNvPr id="3" name="Content Placeholder 2">
            <a:extLst>
              <a:ext uri="{FF2B5EF4-FFF2-40B4-BE49-F238E27FC236}">
                <a16:creationId xmlns:a16="http://schemas.microsoft.com/office/drawing/2014/main" id="{A59B6BB3-819F-7A93-C95C-AA753E151F71}"/>
              </a:ext>
            </a:extLst>
          </p:cNvPr>
          <p:cNvSpPr>
            <a:spLocks noGrp="1"/>
          </p:cNvSpPr>
          <p:nvPr>
            <p:ph idx="1"/>
          </p:nvPr>
        </p:nvSpPr>
        <p:spPr>
          <a:xfrm>
            <a:off x="601938" y="2039706"/>
            <a:ext cx="12324219" cy="4957972"/>
          </a:xfrm>
        </p:spPr>
        <p:txBody>
          <a:bodyPr/>
          <a:lstStyle/>
          <a:p>
            <a:pPr marL="411480" lvl="1" indent="0">
              <a:buNone/>
            </a:pPr>
            <a:r>
              <a:rPr lang="en-US" sz="2400" dirty="0">
                <a:solidFill>
                  <a:schemeClr val="bg2"/>
                </a:solidFill>
                <a:latin typeface="+mj-lt"/>
                <a:ea typeface="Open Sans Light" panose="020B0306030504020204" pitchFamily="34" charset="0"/>
                <a:cs typeface="Open Sans Light" panose="020B0306030504020204" pitchFamily="34" charset="0"/>
              </a:rPr>
              <a:t>Over-the-Counter Benefit</a:t>
            </a:r>
          </a:p>
          <a:p>
            <a:pPr marL="1110310" lvl="1" indent="-457200">
              <a:buFont typeface="Arial" panose="020B0604020202020204" pitchFamily="34" charset="0"/>
              <a:buChar char="•"/>
            </a:pPr>
            <a:r>
              <a:rPr lang="en-US" sz="2000" dirty="0">
                <a:latin typeface="+mj-lt"/>
                <a:ea typeface="Open Sans Light" panose="020B0306030504020204" pitchFamily="34" charset="0"/>
                <a:cs typeface="Open Sans Light" panose="020B0306030504020204" pitchFamily="34" charset="0"/>
              </a:rPr>
              <a:t>$75 bi-annually toward over the counter items.</a:t>
            </a:r>
          </a:p>
          <a:p>
            <a:pPr marL="1110310" lvl="1" indent="-457200">
              <a:buFont typeface="Arial" panose="020B0604020202020204" pitchFamily="34" charset="0"/>
              <a:buChar char="•"/>
            </a:pPr>
            <a:r>
              <a:rPr lang="en-US" sz="2000" dirty="0">
                <a:latin typeface="+mj-lt"/>
                <a:ea typeface="Open Sans Light" panose="020B0306030504020204" pitchFamily="34" charset="0"/>
                <a:cs typeface="Open Sans Light" panose="020B0306030504020204" pitchFamily="34" charset="0"/>
              </a:rPr>
              <a:t>Purchase online or at Walmart or CVS</a:t>
            </a:r>
          </a:p>
          <a:p>
            <a:pPr marL="1110310" lvl="1" indent="-457200">
              <a:buFont typeface="Arial" panose="020B0604020202020204" pitchFamily="34" charset="0"/>
              <a:buChar char="•"/>
            </a:pPr>
            <a:r>
              <a:rPr lang="en-US" sz="2000" dirty="0">
                <a:latin typeface="+mj-lt"/>
                <a:ea typeface="Open Sans Light" panose="020B0306030504020204" pitchFamily="34" charset="0"/>
                <a:cs typeface="Open Sans Light" panose="020B0306030504020204" pitchFamily="34" charset="0"/>
              </a:rPr>
              <a:t>Use or lose within the 1/1-6/30 and 7/1-12/31 window</a:t>
            </a:r>
          </a:p>
          <a:p>
            <a:pPr lvl="1"/>
            <a:endParaRPr lang="en-US" sz="2000" dirty="0">
              <a:latin typeface="+mj-lt"/>
              <a:ea typeface="Open Sans Light" panose="020B0306030504020204" pitchFamily="34" charset="0"/>
              <a:cs typeface="Open Sans Light" panose="020B0306030504020204" pitchFamily="34" charset="0"/>
            </a:endParaRPr>
          </a:p>
          <a:p>
            <a:pPr marL="411480" lvl="1" indent="0">
              <a:buNone/>
            </a:pPr>
            <a:endParaRPr lang="en-US" sz="2400" dirty="0">
              <a:solidFill>
                <a:schemeClr val="bg2"/>
              </a:solidFill>
              <a:latin typeface="+mj-lt"/>
              <a:ea typeface="Open Sans Light" panose="020B0306030504020204" pitchFamily="34" charset="0"/>
              <a:cs typeface="Open Sans Light" panose="020B0306030504020204" pitchFamily="34" charset="0"/>
            </a:endParaRPr>
          </a:p>
          <a:p>
            <a:pPr marL="411480" lvl="1" indent="0">
              <a:buNone/>
            </a:pPr>
            <a:r>
              <a:rPr lang="en-US" sz="2400" dirty="0">
                <a:solidFill>
                  <a:schemeClr val="bg2"/>
                </a:solidFill>
                <a:highlight>
                  <a:srgbClr val="FFFF00"/>
                </a:highlight>
                <a:latin typeface="+mj-lt"/>
                <a:ea typeface="Open Sans Light" panose="020B0306030504020204" pitchFamily="34" charset="0"/>
                <a:cs typeface="Open Sans Light" panose="020B0306030504020204" pitchFamily="34" charset="0"/>
              </a:rPr>
              <a:t>Community Education Discount</a:t>
            </a:r>
            <a:endParaRPr lang="en-US" sz="2400" b="1" dirty="0">
              <a:solidFill>
                <a:schemeClr val="bg2"/>
              </a:solidFill>
              <a:highlight>
                <a:srgbClr val="FFFF00"/>
              </a:highlight>
              <a:latin typeface="+mj-lt"/>
              <a:ea typeface="Open Sans" panose="020B0606030504020204" pitchFamily="34" charset="0"/>
              <a:cs typeface="Open Sans" panose="020B0606030504020204" pitchFamily="34" charset="0"/>
            </a:endParaRPr>
          </a:p>
          <a:p>
            <a:pPr marL="1110310" lvl="1" indent="-457200">
              <a:buFont typeface="Arial" panose="020B0604020202020204" pitchFamily="34" charset="0"/>
              <a:buChar char="•"/>
            </a:pPr>
            <a:r>
              <a:rPr lang="en-US" sz="2000" dirty="0">
                <a:latin typeface="+mj-lt"/>
                <a:ea typeface="Open Sans Light" panose="020B0306030504020204" pitchFamily="34" charset="0"/>
                <a:cs typeface="Open Sans Light" panose="020B0306030504020204" pitchFamily="34" charset="0"/>
              </a:rPr>
              <a:t>Get $45 a year to use on most community education classes, like fitness, cooking or learning new language. </a:t>
            </a:r>
          </a:p>
          <a:p>
            <a:pPr marL="0" indent="0">
              <a:buNone/>
            </a:pPr>
            <a:endParaRPr lang="en-US" dirty="0"/>
          </a:p>
        </p:txBody>
      </p:sp>
      <p:pic>
        <p:nvPicPr>
          <p:cNvPr id="5" name="Picture 4">
            <a:extLst>
              <a:ext uri="{FF2B5EF4-FFF2-40B4-BE49-F238E27FC236}">
                <a16:creationId xmlns:a16="http://schemas.microsoft.com/office/drawing/2014/main" id="{2ACAADC0-8EC4-75D9-3FBE-A34E09FDF103}"/>
              </a:ext>
            </a:extLst>
          </p:cNvPr>
          <p:cNvPicPr>
            <a:picLocks noChangeAspect="1"/>
          </p:cNvPicPr>
          <p:nvPr/>
        </p:nvPicPr>
        <p:blipFill>
          <a:blip r:embed="rId2"/>
          <a:stretch>
            <a:fillRect/>
          </a:stretch>
        </p:blipFill>
        <p:spPr>
          <a:xfrm>
            <a:off x="9402350" y="2186420"/>
            <a:ext cx="3208746" cy="2059008"/>
          </a:xfrm>
          <a:prstGeom prst="rect">
            <a:avLst/>
          </a:prstGeom>
        </p:spPr>
      </p:pic>
    </p:spTree>
    <p:extLst>
      <p:ext uri="{BB962C8B-B14F-4D97-AF65-F5344CB8AC3E}">
        <p14:creationId xmlns:p14="http://schemas.microsoft.com/office/powerpoint/2010/main" val="1894714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5218F-9AB7-EFF8-6CE5-D54494588367}"/>
              </a:ext>
            </a:extLst>
          </p:cNvPr>
          <p:cNvSpPr>
            <a:spLocks noGrp="1"/>
          </p:cNvSpPr>
          <p:nvPr>
            <p:ph type="title"/>
          </p:nvPr>
        </p:nvSpPr>
        <p:spPr/>
        <p:txBody>
          <a:bodyPr/>
          <a:lstStyle/>
          <a:p>
            <a:r>
              <a:rPr lang="en-US" dirty="0"/>
              <a:t>How to join</a:t>
            </a:r>
          </a:p>
        </p:txBody>
      </p:sp>
      <p:sp>
        <p:nvSpPr>
          <p:cNvPr id="3" name="Content Placeholder 2">
            <a:extLst>
              <a:ext uri="{FF2B5EF4-FFF2-40B4-BE49-F238E27FC236}">
                <a16:creationId xmlns:a16="http://schemas.microsoft.com/office/drawing/2014/main" id="{D0BD10BB-2879-FCB6-9AB3-403704EC6102}"/>
              </a:ext>
            </a:extLst>
          </p:cNvPr>
          <p:cNvSpPr>
            <a:spLocks noGrp="1"/>
          </p:cNvSpPr>
          <p:nvPr>
            <p:ph idx="1"/>
          </p:nvPr>
        </p:nvSpPr>
        <p:spPr/>
        <p:txBody>
          <a:bodyPr/>
          <a:lstStyle/>
          <a:p>
            <a:pPr marL="0" indent="0">
              <a:buNone/>
            </a:pPr>
            <a:r>
              <a:rPr lang="en-US" sz="2400" dirty="0">
                <a:solidFill>
                  <a:schemeClr val="bg2"/>
                </a:solidFill>
              </a:rPr>
              <a:t>Contact us to have an Enrollment Kit sent to you</a:t>
            </a:r>
          </a:p>
          <a:p>
            <a:pPr lvl="1">
              <a:buFont typeface="Arial" panose="020B0604020202020204" pitchFamily="34" charset="0"/>
              <a:buChar char="•"/>
            </a:pPr>
            <a:r>
              <a:rPr lang="en-US" sz="2000" dirty="0"/>
              <a:t>Includes 2 applications and 2 plan choice forms</a:t>
            </a:r>
          </a:p>
          <a:p>
            <a:pPr lvl="1">
              <a:buFont typeface="Arial" panose="020B0604020202020204" pitchFamily="34" charset="0"/>
              <a:buChar char="•"/>
            </a:pPr>
            <a:r>
              <a:rPr lang="en-US" sz="2000" dirty="0"/>
              <a:t>Each fills out an application and plan choice form</a:t>
            </a:r>
          </a:p>
          <a:p>
            <a:pPr lvl="1">
              <a:buFont typeface="Arial" panose="020B0604020202020204" pitchFamily="34" charset="0"/>
              <a:buChar char="•"/>
            </a:pPr>
            <a:r>
              <a:rPr lang="en-US" sz="2000" dirty="0"/>
              <a:t>Mail forms in postage-paid green envelope provided</a:t>
            </a:r>
          </a:p>
          <a:p>
            <a:pPr marL="411480" lvl="1" indent="0" algn="ctr">
              <a:buNone/>
            </a:pPr>
            <a:r>
              <a:rPr lang="en-US" sz="2400" dirty="0"/>
              <a:t>Or</a:t>
            </a:r>
          </a:p>
          <a:p>
            <a:pPr marL="0" indent="0">
              <a:buNone/>
            </a:pPr>
            <a:r>
              <a:rPr lang="en-US" sz="2400" dirty="0">
                <a:solidFill>
                  <a:schemeClr val="bg2"/>
                </a:solidFill>
              </a:rPr>
              <a:t>Enroll online via DocuSign</a:t>
            </a:r>
          </a:p>
          <a:p>
            <a:pPr lvl="1">
              <a:buFont typeface="Arial" panose="020B0604020202020204" pitchFamily="34" charset="0"/>
              <a:buChar char="•"/>
            </a:pPr>
            <a:r>
              <a:rPr lang="en-US" sz="2000" dirty="0"/>
              <a:t>Visit ucare.org/retirees </a:t>
            </a:r>
          </a:p>
          <a:p>
            <a:pPr lvl="1">
              <a:buFont typeface="Arial" panose="020B0604020202020204" pitchFamily="34" charset="0"/>
              <a:buChar char="•"/>
            </a:pPr>
            <a:r>
              <a:rPr lang="en-US" sz="2000" dirty="0"/>
              <a:t>Contact us to have a link sent to your email </a:t>
            </a:r>
          </a:p>
          <a:p>
            <a:pPr marL="411480" lvl="1" indent="0">
              <a:buNone/>
            </a:pPr>
            <a:endParaRPr lang="en-US" sz="2800" dirty="0">
              <a:solidFill>
                <a:schemeClr val="bg2"/>
              </a:solidFill>
            </a:endParaRPr>
          </a:p>
          <a:p>
            <a:pPr marL="457200" lvl="1" algn="ctr">
              <a:spcAft>
                <a:spcPts val="1200"/>
              </a:spcAft>
              <a:buClr>
                <a:srgbClr val="FFFFFF"/>
              </a:buClr>
            </a:pPr>
            <a:r>
              <a:rPr lang="en-US" sz="2800" dirty="0">
                <a:solidFill>
                  <a:schemeClr val="tx2"/>
                </a:solidFill>
              </a:rPr>
              <a:t>612-676-6900</a:t>
            </a:r>
          </a:p>
          <a:p>
            <a:pPr marL="457200" lvl="1" algn="ctr">
              <a:spcAft>
                <a:spcPts val="1200"/>
              </a:spcAft>
              <a:buClr>
                <a:srgbClr val="FFFFFF"/>
              </a:buClr>
            </a:pPr>
            <a:r>
              <a:rPr lang="en-US" sz="2800" dirty="0">
                <a:solidFill>
                  <a:schemeClr val="tx2"/>
                </a:solidFill>
              </a:rPr>
              <a:t>Groupsales@ucare.org</a:t>
            </a:r>
          </a:p>
          <a:p>
            <a:endParaRPr lang="en-US" dirty="0"/>
          </a:p>
        </p:txBody>
      </p:sp>
    </p:spTree>
    <p:extLst>
      <p:ext uri="{BB962C8B-B14F-4D97-AF65-F5344CB8AC3E}">
        <p14:creationId xmlns:p14="http://schemas.microsoft.com/office/powerpoint/2010/main" val="1702347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D0AEE15-7F4C-6F4F-863D-089C048B7B9A}"/>
              </a:ext>
            </a:extLst>
          </p:cNvPr>
          <p:cNvSpPr>
            <a:spLocks noGrp="1"/>
          </p:cNvSpPr>
          <p:nvPr>
            <p:ph type="title"/>
          </p:nvPr>
        </p:nvSpPr>
        <p:spPr>
          <a:xfrm>
            <a:off x="877682" y="636929"/>
            <a:ext cx="12335398" cy="1148590"/>
          </a:xfrm>
        </p:spPr>
        <p:txBody>
          <a:bodyPr/>
          <a:lstStyle/>
          <a:p>
            <a:r>
              <a:rPr lang="en-US" dirty="0"/>
              <a:t>Our members speak for themselves</a:t>
            </a:r>
          </a:p>
        </p:txBody>
      </p:sp>
      <p:sp>
        <p:nvSpPr>
          <p:cNvPr id="11" name="Title 7">
            <a:extLst>
              <a:ext uri="{FF2B5EF4-FFF2-40B4-BE49-F238E27FC236}">
                <a16:creationId xmlns:a16="http://schemas.microsoft.com/office/drawing/2014/main" id="{AB3A0001-6007-FB47-91AE-0C815A73257D}"/>
              </a:ext>
            </a:extLst>
          </p:cNvPr>
          <p:cNvSpPr txBox="1">
            <a:spLocks/>
          </p:cNvSpPr>
          <p:nvPr/>
        </p:nvSpPr>
        <p:spPr>
          <a:xfrm>
            <a:off x="877682" y="2219545"/>
            <a:ext cx="3010394" cy="1024424"/>
          </a:xfrm>
          <a:prstGeom prst="rect">
            <a:avLst/>
          </a:prstGeom>
        </p:spPr>
        <p:txBody>
          <a:bodyPr vert="horz" lIns="109728" tIns="54864" rIns="109728" bIns="54864" rtlCol="0" anchor="t">
            <a:noAutofit/>
          </a:bodyPr>
          <a:lstStyle>
            <a:lvl1pPr algn="l" defTabSz="685800" rtl="0" eaLnBrk="1" latinLnBrk="0" hangingPunct="1">
              <a:lnSpc>
                <a:spcPct val="90000"/>
              </a:lnSpc>
              <a:spcBef>
                <a:spcPct val="0"/>
              </a:spcBef>
              <a:buNone/>
              <a:defRPr sz="2850" kern="1200" spc="6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solidFill>
                  <a:schemeClr val="accent2"/>
                </a:solidFill>
              </a:rPr>
              <a:t>132K</a:t>
            </a:r>
            <a:endParaRPr lang="en-US" sz="6600" baseline="30000" dirty="0">
              <a:solidFill>
                <a:schemeClr val="accent2"/>
              </a:solidFill>
            </a:endParaRPr>
          </a:p>
        </p:txBody>
      </p:sp>
      <p:sp>
        <p:nvSpPr>
          <p:cNvPr id="12" name="Content Placeholder 8">
            <a:extLst>
              <a:ext uri="{FF2B5EF4-FFF2-40B4-BE49-F238E27FC236}">
                <a16:creationId xmlns:a16="http://schemas.microsoft.com/office/drawing/2014/main" id="{6FAA26DD-D8B1-8547-9985-3FFE00011EEA}"/>
              </a:ext>
            </a:extLst>
          </p:cNvPr>
          <p:cNvSpPr txBox="1">
            <a:spLocks/>
          </p:cNvSpPr>
          <p:nvPr/>
        </p:nvSpPr>
        <p:spPr>
          <a:xfrm>
            <a:off x="4840706" y="3243968"/>
            <a:ext cx="3484456" cy="1508760"/>
          </a:xfrm>
          <a:prstGeom prst="rect">
            <a:avLst/>
          </a:prstGeom>
        </p:spPr>
        <p:txBody>
          <a:bodyPr vert="horz" lIns="164592" tIns="54864" rIns="109728" bIns="54864" rtlCol="0">
            <a:noAutofit/>
          </a:bodyPr>
          <a:lstStyle>
            <a:lvl1pPr marL="233363" indent="-2333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25475" indent="-282575"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969963" indent="-2841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316038" indent="-287338"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660525" indent="-288925" algn="l" defTabSz="685800" rtl="0" eaLnBrk="1" latinLnBrk="0" hangingPunct="1">
              <a:lnSpc>
                <a:spcPct val="100000"/>
              </a:lnSpc>
              <a:spcBef>
                <a:spcPts val="0"/>
              </a:spcBef>
              <a:spcAft>
                <a:spcPts val="900"/>
              </a:spcAft>
              <a:buClr>
                <a:schemeClr val="bg2"/>
              </a:buClr>
              <a:buSzPct val="90000"/>
              <a:buFont typeface="Wingdings" panose="05000000000000000000" pitchFamily="2" charset="2"/>
              <a:buChar char="Ø"/>
              <a:defRPr lang="en-US" sz="2000" kern="1200" dirty="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solidFill>
                  <a:schemeClr val="tx2"/>
                </a:solidFill>
                <a:latin typeface="Verdana" panose="020B0604030504040204" pitchFamily="34" charset="0"/>
                <a:ea typeface="Verdana" panose="020B0604030504040204" pitchFamily="34" charset="0"/>
                <a:cs typeface="Verdana" panose="020B0604030504040204" pitchFamily="34" charset="0"/>
              </a:rPr>
              <a:t>Of our Medicare members stay with us year after year</a:t>
            </a:r>
          </a:p>
        </p:txBody>
      </p:sp>
      <p:sp>
        <p:nvSpPr>
          <p:cNvPr id="13" name="Title 7">
            <a:extLst>
              <a:ext uri="{FF2B5EF4-FFF2-40B4-BE49-F238E27FC236}">
                <a16:creationId xmlns:a16="http://schemas.microsoft.com/office/drawing/2014/main" id="{523DD986-11CD-8545-8276-1C9E8377582B}"/>
              </a:ext>
            </a:extLst>
          </p:cNvPr>
          <p:cNvSpPr txBox="1">
            <a:spLocks/>
          </p:cNvSpPr>
          <p:nvPr/>
        </p:nvSpPr>
        <p:spPr>
          <a:xfrm>
            <a:off x="4840704" y="2219545"/>
            <a:ext cx="3010394" cy="1024424"/>
          </a:xfrm>
          <a:prstGeom prst="rect">
            <a:avLst/>
          </a:prstGeom>
        </p:spPr>
        <p:txBody>
          <a:bodyPr vert="horz" lIns="109728" tIns="54864" rIns="109728" bIns="54864" rtlCol="0" anchor="t">
            <a:noAutofit/>
          </a:bodyPr>
          <a:lstStyle>
            <a:lvl1pPr algn="l" defTabSz="685800" rtl="0" eaLnBrk="1" latinLnBrk="0" hangingPunct="1">
              <a:lnSpc>
                <a:spcPct val="90000"/>
              </a:lnSpc>
              <a:spcBef>
                <a:spcPct val="0"/>
              </a:spcBef>
              <a:buNone/>
              <a:defRPr sz="2850" kern="1200" spc="6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solidFill>
                  <a:schemeClr val="accent2"/>
                </a:solidFill>
              </a:rPr>
              <a:t>96%</a:t>
            </a:r>
          </a:p>
        </p:txBody>
      </p:sp>
      <p:sp>
        <p:nvSpPr>
          <p:cNvPr id="14" name="Content Placeholder 8">
            <a:extLst>
              <a:ext uri="{FF2B5EF4-FFF2-40B4-BE49-F238E27FC236}">
                <a16:creationId xmlns:a16="http://schemas.microsoft.com/office/drawing/2014/main" id="{6BE9D90C-65BD-3E4A-B784-403EC865AA9C}"/>
              </a:ext>
            </a:extLst>
          </p:cNvPr>
          <p:cNvSpPr txBox="1">
            <a:spLocks/>
          </p:cNvSpPr>
          <p:nvPr/>
        </p:nvSpPr>
        <p:spPr>
          <a:xfrm>
            <a:off x="8803728" y="3243968"/>
            <a:ext cx="3484456" cy="1508760"/>
          </a:xfrm>
          <a:prstGeom prst="rect">
            <a:avLst/>
          </a:prstGeom>
        </p:spPr>
        <p:txBody>
          <a:bodyPr vert="horz" lIns="164592" tIns="54864" rIns="109728" bIns="54864" rtlCol="0">
            <a:noAutofit/>
          </a:bodyPr>
          <a:lstStyle>
            <a:lvl1pPr marL="233363" indent="-2333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25475" indent="-282575"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969963" indent="-2841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316038" indent="-287338"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660525" indent="-288925" algn="l" defTabSz="685800" rtl="0" eaLnBrk="1" latinLnBrk="0" hangingPunct="1">
              <a:lnSpc>
                <a:spcPct val="100000"/>
              </a:lnSpc>
              <a:spcBef>
                <a:spcPts val="0"/>
              </a:spcBef>
              <a:spcAft>
                <a:spcPts val="900"/>
              </a:spcAft>
              <a:buClr>
                <a:schemeClr val="bg2"/>
              </a:buClr>
              <a:buSzPct val="90000"/>
              <a:buFont typeface="Wingdings" panose="05000000000000000000" pitchFamily="2" charset="2"/>
              <a:buChar char="Ø"/>
              <a:defRPr lang="en-US" sz="2000" kern="1200" dirty="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solidFill>
                  <a:schemeClr val="tx2"/>
                </a:solidFill>
                <a:latin typeface="Verdana" panose="020B0604030504040204" pitchFamily="34" charset="0"/>
                <a:ea typeface="Verdana" panose="020B0604030504040204" pitchFamily="34" charset="0"/>
                <a:cs typeface="Verdana" panose="020B0604030504040204" pitchFamily="34" charset="0"/>
              </a:rPr>
              <a:t>Years we’ve been offering Medicare Advantage plans</a:t>
            </a:r>
          </a:p>
        </p:txBody>
      </p:sp>
      <p:sp>
        <p:nvSpPr>
          <p:cNvPr id="15" name="Title 7">
            <a:extLst>
              <a:ext uri="{FF2B5EF4-FFF2-40B4-BE49-F238E27FC236}">
                <a16:creationId xmlns:a16="http://schemas.microsoft.com/office/drawing/2014/main" id="{875BF315-E5A6-8D4D-AB96-EFC31C739FFB}"/>
              </a:ext>
            </a:extLst>
          </p:cNvPr>
          <p:cNvSpPr txBox="1">
            <a:spLocks/>
          </p:cNvSpPr>
          <p:nvPr/>
        </p:nvSpPr>
        <p:spPr>
          <a:xfrm>
            <a:off x="8803726" y="2219545"/>
            <a:ext cx="3010394" cy="1024424"/>
          </a:xfrm>
          <a:prstGeom prst="rect">
            <a:avLst/>
          </a:prstGeom>
        </p:spPr>
        <p:txBody>
          <a:bodyPr vert="horz" lIns="109728" tIns="54864" rIns="109728" bIns="54864" rtlCol="0" anchor="t">
            <a:noAutofit/>
          </a:bodyPr>
          <a:lstStyle>
            <a:lvl1pPr algn="l" defTabSz="685800" rtl="0" eaLnBrk="1" latinLnBrk="0" hangingPunct="1">
              <a:lnSpc>
                <a:spcPct val="90000"/>
              </a:lnSpc>
              <a:spcBef>
                <a:spcPct val="0"/>
              </a:spcBef>
              <a:buNone/>
              <a:defRPr sz="2850" kern="1200" spc="6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solidFill>
                  <a:schemeClr val="accent2"/>
                </a:solidFill>
              </a:rPr>
              <a:t>20+</a:t>
            </a:r>
          </a:p>
        </p:txBody>
      </p:sp>
      <p:grpSp>
        <p:nvGrpSpPr>
          <p:cNvPr id="10" name="Group 9">
            <a:extLst>
              <a:ext uri="{FF2B5EF4-FFF2-40B4-BE49-F238E27FC236}">
                <a16:creationId xmlns:a16="http://schemas.microsoft.com/office/drawing/2014/main" id="{1E6D21FE-55DF-B549-A196-D4A224A1B4AB}"/>
              </a:ext>
            </a:extLst>
          </p:cNvPr>
          <p:cNvGrpSpPr/>
          <p:nvPr/>
        </p:nvGrpSpPr>
        <p:grpSpPr>
          <a:xfrm>
            <a:off x="1064753" y="5875740"/>
            <a:ext cx="1110397" cy="1110397"/>
            <a:chOff x="704443" y="4896449"/>
            <a:chExt cx="925331" cy="925331"/>
          </a:xfrm>
        </p:grpSpPr>
        <p:sp>
          <p:nvSpPr>
            <p:cNvPr id="17" name="Oval 16">
              <a:extLst>
                <a:ext uri="{FF2B5EF4-FFF2-40B4-BE49-F238E27FC236}">
                  <a16:creationId xmlns:a16="http://schemas.microsoft.com/office/drawing/2014/main" id="{23BDE4DF-BF11-6042-AB43-D4CA27E654BD}"/>
                </a:ext>
              </a:extLst>
            </p:cNvPr>
            <p:cNvSpPr/>
            <p:nvPr/>
          </p:nvSpPr>
          <p:spPr>
            <a:xfrm>
              <a:off x="704443" y="4896449"/>
              <a:ext cx="925331" cy="9253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85" dirty="0"/>
            </a:p>
          </p:txBody>
        </p:sp>
        <p:pic>
          <p:nvPicPr>
            <p:cNvPr id="18" name="Graphic 17">
              <a:extLst>
                <a:ext uri="{FF2B5EF4-FFF2-40B4-BE49-F238E27FC236}">
                  <a16:creationId xmlns:a16="http://schemas.microsoft.com/office/drawing/2014/main" id="{C2DC23B4-E8AB-0548-9E87-F347E993796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56915" y="5138452"/>
              <a:ext cx="415157" cy="400330"/>
            </a:xfrm>
            <a:prstGeom prst="rect">
              <a:avLst/>
            </a:prstGeom>
          </p:spPr>
        </p:pic>
      </p:grpSp>
      <p:sp>
        <p:nvSpPr>
          <p:cNvPr id="19" name="Content Placeholder 8">
            <a:extLst>
              <a:ext uri="{FF2B5EF4-FFF2-40B4-BE49-F238E27FC236}">
                <a16:creationId xmlns:a16="http://schemas.microsoft.com/office/drawing/2014/main" id="{3B6C60EA-2212-B04F-AB48-7108BF8BA95B}"/>
              </a:ext>
            </a:extLst>
          </p:cNvPr>
          <p:cNvSpPr txBox="1">
            <a:spLocks/>
          </p:cNvSpPr>
          <p:nvPr/>
        </p:nvSpPr>
        <p:spPr>
          <a:xfrm>
            <a:off x="2276822" y="5850375"/>
            <a:ext cx="8736957" cy="1181716"/>
          </a:xfrm>
          <a:prstGeom prst="rect">
            <a:avLst/>
          </a:prstGeom>
        </p:spPr>
        <p:txBody>
          <a:bodyPr vert="horz" lIns="164592" tIns="54864" rIns="109728" bIns="54864" rtlCol="0" anchor="ctr">
            <a:noAutofit/>
          </a:bodyPr>
          <a:lstStyle>
            <a:lvl1pPr marL="233363" indent="-2333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25475" indent="-282575"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969963" indent="-2841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316038" indent="-287338"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660525" indent="-288925" algn="l" defTabSz="685800" rtl="0" eaLnBrk="1" latinLnBrk="0" hangingPunct="1">
              <a:lnSpc>
                <a:spcPct val="100000"/>
              </a:lnSpc>
              <a:spcBef>
                <a:spcPts val="0"/>
              </a:spcBef>
              <a:spcAft>
                <a:spcPts val="900"/>
              </a:spcAft>
              <a:buClr>
                <a:schemeClr val="bg2"/>
              </a:buClr>
              <a:buSzPct val="90000"/>
              <a:buFont typeface="Wingdings" panose="05000000000000000000" pitchFamily="2" charset="2"/>
              <a:buChar char="Ø"/>
              <a:defRPr lang="en-US" sz="2000" kern="1200" dirty="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2400"/>
              </a:lnSpc>
              <a:buNone/>
            </a:pPr>
            <a:r>
              <a:rPr lang="en-US" sz="1800" dirty="0">
                <a:solidFill>
                  <a:schemeClr val="bg2"/>
                </a:solidFill>
                <a:latin typeface="Verdana" panose="020B0604030504040204" pitchFamily="34" charset="0"/>
                <a:ea typeface="Verdana" panose="020B0604030504040204" pitchFamily="34" charset="0"/>
                <a:cs typeface="Verdana" panose="020B0604030504040204" pitchFamily="34" charset="0"/>
              </a:rPr>
              <a:t>UCare was the first to offer Medicare Advantage Plans in Minnesota</a:t>
            </a:r>
          </a:p>
        </p:txBody>
      </p:sp>
      <p:cxnSp>
        <p:nvCxnSpPr>
          <p:cNvPr id="20" name="Straight Connector 19">
            <a:extLst>
              <a:ext uri="{FF2B5EF4-FFF2-40B4-BE49-F238E27FC236}">
                <a16:creationId xmlns:a16="http://schemas.microsoft.com/office/drawing/2014/main" id="{1051EF78-2B9C-D944-A723-412AC201D754}"/>
              </a:ext>
            </a:extLst>
          </p:cNvPr>
          <p:cNvCxnSpPr>
            <a:cxnSpLocks/>
          </p:cNvCxnSpPr>
          <p:nvPr/>
        </p:nvCxnSpPr>
        <p:spPr>
          <a:xfrm>
            <a:off x="1054202" y="5434310"/>
            <a:ext cx="1075991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8">
            <a:extLst>
              <a:ext uri="{FF2B5EF4-FFF2-40B4-BE49-F238E27FC236}">
                <a16:creationId xmlns:a16="http://schemas.microsoft.com/office/drawing/2014/main" id="{C9A50F62-DAB5-6F40-8067-DDE704A79284}"/>
              </a:ext>
            </a:extLst>
          </p:cNvPr>
          <p:cNvSpPr txBox="1">
            <a:spLocks/>
          </p:cNvSpPr>
          <p:nvPr/>
        </p:nvSpPr>
        <p:spPr>
          <a:xfrm>
            <a:off x="877682" y="3243968"/>
            <a:ext cx="3484456" cy="1508760"/>
          </a:xfrm>
          <a:prstGeom prst="rect">
            <a:avLst/>
          </a:prstGeom>
        </p:spPr>
        <p:txBody>
          <a:bodyPr vert="horz" lIns="164592" tIns="54864" rIns="109728" bIns="54864" rtlCol="0">
            <a:noAutofit/>
          </a:bodyPr>
          <a:lstStyle>
            <a:lvl1pPr marL="233363" indent="-2333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25475" indent="-282575"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969963" indent="-2841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316038" indent="-287338"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660525" indent="-288925" algn="l" defTabSz="685800" rtl="0" eaLnBrk="1" latinLnBrk="0" hangingPunct="1">
              <a:lnSpc>
                <a:spcPct val="100000"/>
              </a:lnSpc>
              <a:spcBef>
                <a:spcPts val="0"/>
              </a:spcBef>
              <a:spcAft>
                <a:spcPts val="900"/>
              </a:spcAft>
              <a:buClr>
                <a:schemeClr val="bg2"/>
              </a:buClr>
              <a:buSzPct val="90000"/>
              <a:buFont typeface="Wingdings" panose="05000000000000000000" pitchFamily="2" charset="2"/>
              <a:buChar char="Ø"/>
              <a:defRPr lang="en-US" sz="2000" kern="1200" dirty="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solidFill>
                  <a:schemeClr val="tx2"/>
                </a:solidFill>
                <a:latin typeface="Verdana" panose="020B0604030504040204" pitchFamily="34" charset="0"/>
                <a:ea typeface="Verdana" panose="020B0604030504040204" pitchFamily="34" charset="0"/>
                <a:cs typeface="Verdana" panose="020B0604030504040204" pitchFamily="34" charset="0"/>
              </a:rPr>
              <a:t>People on Medicare trust us to provide health care coverage </a:t>
            </a:r>
          </a:p>
        </p:txBody>
      </p:sp>
    </p:spTree>
    <p:extLst>
      <p:ext uri="{BB962C8B-B14F-4D97-AF65-F5344CB8AC3E}">
        <p14:creationId xmlns:p14="http://schemas.microsoft.com/office/powerpoint/2010/main" val="2659701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13D2F-D829-0710-F529-7893595BC821}"/>
              </a:ext>
            </a:extLst>
          </p:cNvPr>
          <p:cNvSpPr>
            <a:spLocks noGrp="1"/>
          </p:cNvSpPr>
          <p:nvPr>
            <p:ph type="title"/>
          </p:nvPr>
        </p:nvSpPr>
        <p:spPr/>
        <p:txBody>
          <a:bodyPr/>
          <a:lstStyle/>
          <a:p>
            <a:r>
              <a:rPr lang="en-US" dirty="0"/>
              <a:t>Welcome to UCare!</a:t>
            </a:r>
          </a:p>
        </p:txBody>
      </p:sp>
      <p:sp>
        <p:nvSpPr>
          <p:cNvPr id="3" name="Content Placeholder 2">
            <a:extLst>
              <a:ext uri="{FF2B5EF4-FFF2-40B4-BE49-F238E27FC236}">
                <a16:creationId xmlns:a16="http://schemas.microsoft.com/office/drawing/2014/main" id="{B168CB14-5931-FA4B-5CC0-DFFA2DA0FE2D}"/>
              </a:ext>
            </a:extLst>
          </p:cNvPr>
          <p:cNvSpPr>
            <a:spLocks noGrp="1"/>
          </p:cNvSpPr>
          <p:nvPr>
            <p:ph idx="1"/>
          </p:nvPr>
        </p:nvSpPr>
        <p:spPr>
          <a:xfrm>
            <a:off x="1356892" y="1886751"/>
            <a:ext cx="4350073" cy="4957972"/>
          </a:xfrm>
        </p:spPr>
        <p:txBody>
          <a:bodyPr/>
          <a:lstStyle/>
          <a:p>
            <a:r>
              <a:rPr lang="en-US" sz="2800" dirty="0"/>
              <a:t>Confirmation of enrollment</a:t>
            </a:r>
          </a:p>
          <a:p>
            <a:r>
              <a:rPr lang="en-US" sz="2800" dirty="0"/>
              <a:t>Member ID card</a:t>
            </a:r>
          </a:p>
          <a:p>
            <a:r>
              <a:rPr lang="en-US" sz="2800" dirty="0"/>
              <a:t>Customer Service</a:t>
            </a:r>
          </a:p>
          <a:p>
            <a:r>
              <a:rPr lang="en-US" sz="2800" dirty="0"/>
              <a:t>UCare 24/7 Nurse Line </a:t>
            </a:r>
          </a:p>
          <a:p>
            <a:r>
              <a:rPr lang="en-US" sz="2800" dirty="0"/>
              <a:t>Disease Management Programs</a:t>
            </a:r>
          </a:p>
          <a:p>
            <a:r>
              <a:rPr lang="en-US" sz="2800" dirty="0"/>
              <a:t>Member Portal at ucare.org</a:t>
            </a:r>
          </a:p>
        </p:txBody>
      </p:sp>
      <p:grpSp>
        <p:nvGrpSpPr>
          <p:cNvPr id="4" name="Group 3">
            <a:extLst>
              <a:ext uri="{FF2B5EF4-FFF2-40B4-BE49-F238E27FC236}">
                <a16:creationId xmlns:a16="http://schemas.microsoft.com/office/drawing/2014/main" id="{A1F3A119-B384-909C-90C8-2F19926244C2}"/>
              </a:ext>
            </a:extLst>
          </p:cNvPr>
          <p:cNvGrpSpPr>
            <a:grpSpLocks noChangeAspect="1"/>
          </p:cNvGrpSpPr>
          <p:nvPr/>
        </p:nvGrpSpPr>
        <p:grpSpPr bwMode="auto">
          <a:xfrm>
            <a:off x="5945572" y="1401229"/>
            <a:ext cx="6272055" cy="8494125"/>
            <a:chOff x="4797" y="1125"/>
            <a:chExt cx="3130" cy="3355"/>
          </a:xfrm>
        </p:grpSpPr>
        <p:sp>
          <p:nvSpPr>
            <p:cNvPr id="5" name="AutoShape 3">
              <a:extLst>
                <a:ext uri="{FF2B5EF4-FFF2-40B4-BE49-F238E27FC236}">
                  <a16:creationId xmlns:a16="http://schemas.microsoft.com/office/drawing/2014/main" id="{2730E7DC-68E6-C617-8806-8020C4AA3731}"/>
                </a:ext>
              </a:extLst>
            </p:cNvPr>
            <p:cNvSpPr>
              <a:spLocks noChangeAspect="1" noChangeArrowheads="1" noTextEdit="1"/>
            </p:cNvSpPr>
            <p:nvPr/>
          </p:nvSpPr>
          <p:spPr bwMode="auto">
            <a:xfrm>
              <a:off x="4797" y="1125"/>
              <a:ext cx="3130" cy="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a:extLst>
                <a:ext uri="{FF2B5EF4-FFF2-40B4-BE49-F238E27FC236}">
                  <a16:creationId xmlns:a16="http://schemas.microsoft.com/office/drawing/2014/main" id="{B59AB141-07B7-EA7F-8664-29CBD2F7B7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21" t="15753" r="22435" b="37671"/>
            <a:stretch/>
          </p:blipFill>
          <p:spPr bwMode="auto">
            <a:xfrm>
              <a:off x="5323" y="1156"/>
              <a:ext cx="2496" cy="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81465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73" y="363796"/>
            <a:ext cx="12238893" cy="1148590"/>
          </a:xfrm>
        </p:spPr>
        <p:txBody>
          <a:bodyPr/>
          <a:lstStyle/>
          <a:p>
            <a:r>
              <a:rPr lang="en-US" sz="4320" dirty="0"/>
              <a:t>Questions about UCare Medicare Group</a:t>
            </a:r>
          </a:p>
        </p:txBody>
      </p:sp>
      <p:sp>
        <p:nvSpPr>
          <p:cNvPr id="3" name="Content Placeholder 2"/>
          <p:cNvSpPr>
            <a:spLocks noGrp="1"/>
          </p:cNvSpPr>
          <p:nvPr>
            <p:ph idx="1"/>
          </p:nvPr>
        </p:nvSpPr>
        <p:spPr>
          <a:xfrm>
            <a:off x="1153090" y="2196222"/>
            <a:ext cx="12324219" cy="4957972"/>
          </a:xfrm>
        </p:spPr>
        <p:txBody>
          <a:bodyPr/>
          <a:lstStyle/>
          <a:p>
            <a:pPr marL="0" indent="0" algn="ctr">
              <a:buNone/>
            </a:pPr>
            <a:r>
              <a:rPr lang="en-US" sz="3200" dirty="0">
                <a:solidFill>
                  <a:schemeClr val="bg2"/>
                </a:solidFill>
                <a:latin typeface="+mj-lt"/>
              </a:rPr>
              <a:t>Contact us:   </a:t>
            </a:r>
          </a:p>
          <a:p>
            <a:pPr marL="0" indent="0" algn="ctr">
              <a:buNone/>
            </a:pPr>
            <a:r>
              <a:rPr lang="en-US" sz="1800" dirty="0">
                <a:latin typeface="+mj-lt"/>
              </a:rPr>
              <a:t>                        </a:t>
            </a:r>
          </a:p>
          <a:p>
            <a:pPr marL="0" indent="0" algn="ctr">
              <a:buNone/>
            </a:pPr>
            <a:r>
              <a:rPr lang="en-US" sz="2800" dirty="0">
                <a:latin typeface="+mj-lt"/>
              </a:rPr>
              <a:t>Group Sales Team</a:t>
            </a:r>
          </a:p>
          <a:p>
            <a:pPr marL="405764" lvl="1" indent="0" algn="ctr">
              <a:buNone/>
            </a:pPr>
            <a:r>
              <a:rPr lang="en-US" sz="2800" dirty="0">
                <a:latin typeface="+mj-lt"/>
              </a:rPr>
              <a:t>Phone: 612-676-6900</a:t>
            </a:r>
          </a:p>
          <a:p>
            <a:pPr marL="405764" lvl="1" indent="0" algn="ctr">
              <a:buNone/>
            </a:pPr>
            <a:r>
              <a:rPr lang="en-US" sz="2800" dirty="0">
                <a:latin typeface="+mj-lt"/>
              </a:rPr>
              <a:t>Toll Free: 1-877-598-6574</a:t>
            </a:r>
          </a:p>
          <a:p>
            <a:pPr marL="405764" lvl="1" indent="0" algn="ctr">
              <a:buNone/>
            </a:pPr>
            <a:endParaRPr lang="en-US" sz="2880" dirty="0">
              <a:latin typeface="+mj-lt"/>
            </a:endParaRPr>
          </a:p>
          <a:p>
            <a:pPr marL="405764" lvl="1" indent="0" algn="ctr">
              <a:buNone/>
            </a:pPr>
            <a:r>
              <a:rPr lang="en-US" sz="2880" dirty="0">
                <a:latin typeface="+mj-lt"/>
              </a:rPr>
              <a:t>Email: </a:t>
            </a:r>
            <a:r>
              <a:rPr lang="en-US" sz="2880" dirty="0">
                <a:latin typeface="+mj-lt"/>
                <a:hlinkClick r:id="rId2"/>
              </a:rPr>
              <a:t>groupsales@ucare.org</a:t>
            </a:r>
            <a:endParaRPr lang="en-US" sz="2880" dirty="0">
              <a:latin typeface="+mj-lt"/>
            </a:endParaRPr>
          </a:p>
          <a:p>
            <a:pPr marL="0" indent="0">
              <a:buNone/>
            </a:pPr>
            <a:endParaRPr lang="en-US" dirty="0"/>
          </a:p>
        </p:txBody>
      </p:sp>
    </p:spTree>
    <p:extLst>
      <p:ext uri="{BB962C8B-B14F-4D97-AF65-F5344CB8AC3E}">
        <p14:creationId xmlns:p14="http://schemas.microsoft.com/office/powerpoint/2010/main" val="3220182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4ABE7-65D5-2681-79C7-4E3C61B19C88}"/>
              </a:ext>
            </a:extLst>
          </p:cNvPr>
          <p:cNvSpPr>
            <a:spLocks noGrp="1"/>
          </p:cNvSpPr>
          <p:nvPr>
            <p:ph type="ctrTitle"/>
          </p:nvPr>
        </p:nvSpPr>
        <p:spPr>
          <a:xfrm>
            <a:off x="4678878" y="1698170"/>
            <a:ext cx="6187044" cy="2695699"/>
          </a:xfrm>
        </p:spPr>
        <p:txBody>
          <a:bodyPr/>
          <a:lstStyle/>
          <a:p>
            <a:pPr algn="ctr"/>
            <a:r>
              <a:rPr lang="en-US" sz="6600" dirty="0">
                <a:latin typeface="+mj-lt"/>
              </a:rPr>
              <a:t>THANK </a:t>
            </a:r>
            <a:br>
              <a:rPr lang="en-US" sz="6600" dirty="0">
                <a:latin typeface="+mj-lt"/>
              </a:rPr>
            </a:br>
            <a:r>
              <a:rPr lang="en-US" sz="7200" dirty="0">
                <a:latin typeface="+mj-lt"/>
              </a:rPr>
              <a:t>YOU</a:t>
            </a:r>
            <a:endParaRPr lang="en-US" sz="7200" dirty="0"/>
          </a:p>
        </p:txBody>
      </p:sp>
      <p:sp>
        <p:nvSpPr>
          <p:cNvPr id="3" name="Subtitle 2">
            <a:extLst>
              <a:ext uri="{FF2B5EF4-FFF2-40B4-BE49-F238E27FC236}">
                <a16:creationId xmlns:a16="http://schemas.microsoft.com/office/drawing/2014/main" id="{0C900D25-4E7F-EDE3-6632-C6F472D63510}"/>
              </a:ext>
            </a:extLst>
          </p:cNvPr>
          <p:cNvSpPr>
            <a:spLocks noGrp="1"/>
          </p:cNvSpPr>
          <p:nvPr>
            <p:ph type="subTitle" idx="1"/>
          </p:nvPr>
        </p:nvSpPr>
        <p:spPr>
          <a:xfrm>
            <a:off x="6323443" y="4814694"/>
            <a:ext cx="2897913" cy="504192"/>
          </a:xfrm>
        </p:spPr>
        <p:txBody>
          <a:bodyPr/>
          <a:lstStyle/>
          <a:p>
            <a:r>
              <a:rPr lang="en-US" sz="2800" dirty="0"/>
              <a:t>www</a:t>
            </a:r>
            <a:r>
              <a:rPr lang="en-US" dirty="0"/>
              <a:t>.ucare.org</a:t>
            </a:r>
          </a:p>
        </p:txBody>
      </p:sp>
    </p:spTree>
    <p:extLst>
      <p:ext uri="{BB962C8B-B14F-4D97-AF65-F5344CB8AC3E}">
        <p14:creationId xmlns:p14="http://schemas.microsoft.com/office/powerpoint/2010/main" val="364547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E3491-13EB-A5FD-50BA-41C792E2EFEF}"/>
              </a:ext>
            </a:extLst>
          </p:cNvPr>
          <p:cNvSpPr>
            <a:spLocks noGrp="1"/>
          </p:cNvSpPr>
          <p:nvPr>
            <p:ph type="title"/>
          </p:nvPr>
        </p:nvSpPr>
        <p:spPr>
          <a:xfrm>
            <a:off x="628300" y="334042"/>
            <a:ext cx="12335398" cy="1148590"/>
          </a:xfrm>
        </p:spPr>
        <p:txBody>
          <a:bodyPr/>
          <a:lstStyle/>
          <a:p>
            <a:r>
              <a:rPr lang="en-US" dirty="0"/>
              <a:t>Advantages of UCare Medicare Plans</a:t>
            </a:r>
          </a:p>
        </p:txBody>
      </p:sp>
      <p:sp>
        <p:nvSpPr>
          <p:cNvPr id="3" name="Content Placeholder 2">
            <a:extLst>
              <a:ext uri="{FF2B5EF4-FFF2-40B4-BE49-F238E27FC236}">
                <a16:creationId xmlns:a16="http://schemas.microsoft.com/office/drawing/2014/main" id="{F33AA296-F1B1-555F-D49D-ED7ABFBCD1FF}"/>
              </a:ext>
            </a:extLst>
          </p:cNvPr>
          <p:cNvSpPr>
            <a:spLocks noGrp="1"/>
          </p:cNvSpPr>
          <p:nvPr>
            <p:ph idx="1"/>
          </p:nvPr>
        </p:nvSpPr>
        <p:spPr>
          <a:xfrm>
            <a:off x="628300" y="1479651"/>
            <a:ext cx="12324219" cy="5883050"/>
          </a:xfrm>
        </p:spPr>
        <p:txBody>
          <a:bodyPr/>
          <a:lstStyle/>
          <a:p>
            <a:pPr marL="0" indent="0">
              <a:buNone/>
            </a:pPr>
            <a:r>
              <a:rPr lang="en-US" sz="2400" b="1" dirty="0">
                <a:solidFill>
                  <a:schemeClr val="bg2"/>
                </a:solidFill>
              </a:rPr>
              <a:t>Network</a:t>
            </a:r>
            <a:br>
              <a:rPr lang="en-US" sz="2160" b="1" dirty="0">
                <a:solidFill>
                  <a:schemeClr val="tx2"/>
                </a:solidFill>
              </a:rPr>
            </a:br>
            <a:r>
              <a:rPr lang="en-US" sz="1800" dirty="0"/>
              <a:t>We have a large statewide network including Mayo Clinic</a:t>
            </a:r>
          </a:p>
          <a:p>
            <a:pPr marL="0" indent="0">
              <a:spcAft>
                <a:spcPts val="0"/>
              </a:spcAft>
              <a:buNone/>
            </a:pPr>
            <a:endParaRPr lang="en-US" sz="1680" dirty="0"/>
          </a:p>
          <a:p>
            <a:pPr marL="0" indent="0">
              <a:buNone/>
            </a:pPr>
            <a:r>
              <a:rPr lang="en-US" sz="2400" b="1" dirty="0">
                <a:solidFill>
                  <a:schemeClr val="bg2"/>
                </a:solidFill>
              </a:rPr>
              <a:t>Choice</a:t>
            </a:r>
            <a:br>
              <a:rPr lang="en-US" sz="2160" b="1" dirty="0">
                <a:solidFill>
                  <a:schemeClr val="tx2"/>
                </a:solidFill>
              </a:rPr>
            </a:br>
            <a:r>
              <a:rPr lang="en-US" sz="2000" dirty="0"/>
              <a:t>Three plan option to fit your needs and </a:t>
            </a:r>
            <a:br>
              <a:rPr lang="en-US" sz="2000" dirty="0"/>
            </a:br>
            <a:r>
              <a:rPr lang="en-US" sz="2000" dirty="0"/>
              <a:t>your budget</a:t>
            </a:r>
          </a:p>
          <a:p>
            <a:pPr marL="0" indent="0">
              <a:spcAft>
                <a:spcPts val="0"/>
              </a:spcAft>
              <a:buNone/>
            </a:pPr>
            <a:endParaRPr lang="en-US" dirty="0">
              <a:solidFill>
                <a:schemeClr val="bg2"/>
              </a:solidFill>
            </a:endParaRPr>
          </a:p>
          <a:p>
            <a:pPr marL="0" indent="0">
              <a:buNone/>
            </a:pPr>
            <a:r>
              <a:rPr lang="en-US" sz="2400" b="1" dirty="0">
                <a:solidFill>
                  <a:schemeClr val="bg2"/>
                </a:solidFill>
              </a:rPr>
              <a:t>Customer Service</a:t>
            </a:r>
            <a:br>
              <a:rPr lang="en-US" sz="2160" b="1" dirty="0">
                <a:solidFill>
                  <a:schemeClr val="tx2"/>
                </a:solidFill>
              </a:rPr>
            </a:br>
            <a:r>
              <a:rPr lang="en-US" sz="2000" dirty="0"/>
              <a:t>We are local — just call to talk with us</a:t>
            </a:r>
          </a:p>
          <a:p>
            <a:pPr marL="0" indent="0">
              <a:spcAft>
                <a:spcPts val="0"/>
              </a:spcAft>
              <a:buNone/>
            </a:pPr>
            <a:endParaRPr lang="en-US" sz="2400" dirty="0"/>
          </a:p>
          <a:p>
            <a:pPr marL="0" indent="0">
              <a:buNone/>
            </a:pPr>
            <a:r>
              <a:rPr lang="en-US" sz="2400" b="1" dirty="0">
                <a:solidFill>
                  <a:schemeClr val="bg2"/>
                </a:solidFill>
              </a:rPr>
              <a:t>Convenience</a:t>
            </a:r>
            <a:br>
              <a:rPr lang="en-US" sz="2880" b="1" dirty="0">
                <a:solidFill>
                  <a:schemeClr val="tx2"/>
                </a:solidFill>
              </a:rPr>
            </a:br>
            <a:r>
              <a:rPr lang="en-US" sz="2000" dirty="0"/>
              <a:t>Medical and Medicare Part D all in one plan</a:t>
            </a:r>
          </a:p>
          <a:p>
            <a:pPr marL="0" indent="0">
              <a:spcAft>
                <a:spcPts val="0"/>
              </a:spcAft>
              <a:buNone/>
            </a:pPr>
            <a:endParaRPr lang="en-US" sz="2400" dirty="0"/>
          </a:p>
          <a:p>
            <a:pPr marL="0" indent="0">
              <a:spcAft>
                <a:spcPts val="0"/>
              </a:spcAft>
              <a:buNone/>
            </a:pPr>
            <a:r>
              <a:rPr lang="en-US" sz="2400" b="1" dirty="0">
                <a:solidFill>
                  <a:schemeClr val="bg2"/>
                </a:solidFill>
              </a:rPr>
              <a:t>Lots of extras</a:t>
            </a:r>
          </a:p>
          <a:p>
            <a:pPr marL="0" indent="0">
              <a:buNone/>
            </a:pPr>
            <a:r>
              <a:rPr lang="en-US" sz="2000" dirty="0"/>
              <a:t>Over-the-counter allowance, dental, vision </a:t>
            </a:r>
            <a:br>
              <a:rPr lang="en-US" sz="2000" dirty="0"/>
            </a:br>
            <a:r>
              <a:rPr lang="en-US" sz="2000" dirty="0"/>
              <a:t>and hearing benefits and fitness programs</a:t>
            </a:r>
          </a:p>
        </p:txBody>
      </p:sp>
      <p:pic>
        <p:nvPicPr>
          <p:cNvPr id="4" name="Picture 3" descr="A group of people standing in the grass&#10;&#10;Description automatically generated">
            <a:extLst>
              <a:ext uri="{FF2B5EF4-FFF2-40B4-BE49-F238E27FC236}">
                <a16:creationId xmlns:a16="http://schemas.microsoft.com/office/drawing/2014/main" id="{66295EC1-0B65-46FF-62F2-E127636CAB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5464" y="2462965"/>
            <a:ext cx="6696636" cy="4464424"/>
          </a:xfrm>
          <a:prstGeom prst="rect">
            <a:avLst/>
          </a:prstGeom>
        </p:spPr>
      </p:pic>
    </p:spTree>
    <p:extLst>
      <p:ext uri="{BB962C8B-B14F-4D97-AF65-F5344CB8AC3E}">
        <p14:creationId xmlns:p14="http://schemas.microsoft.com/office/powerpoint/2010/main" val="195365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415D7-728D-2E49-7DBF-3C1D0223DDD2}"/>
              </a:ext>
            </a:extLst>
          </p:cNvPr>
          <p:cNvSpPr>
            <a:spLocks noGrp="1"/>
          </p:cNvSpPr>
          <p:nvPr>
            <p:ph type="title"/>
          </p:nvPr>
        </p:nvSpPr>
        <p:spPr>
          <a:xfrm>
            <a:off x="877682" y="542262"/>
            <a:ext cx="12335398" cy="1148590"/>
          </a:xfrm>
        </p:spPr>
        <p:txBody>
          <a:bodyPr/>
          <a:lstStyle/>
          <a:p>
            <a:r>
              <a:rPr lang="en-US" sz="3600" dirty="0"/>
              <a:t>96% of all MN providers in network</a:t>
            </a:r>
            <a:endParaRPr lang="en-US" dirty="0"/>
          </a:p>
        </p:txBody>
      </p:sp>
      <p:sp>
        <p:nvSpPr>
          <p:cNvPr id="3" name="Content Placeholder 2">
            <a:extLst>
              <a:ext uri="{FF2B5EF4-FFF2-40B4-BE49-F238E27FC236}">
                <a16:creationId xmlns:a16="http://schemas.microsoft.com/office/drawing/2014/main" id="{5E691F1E-E9A9-39C8-936F-4C308F549F2B}"/>
              </a:ext>
            </a:extLst>
          </p:cNvPr>
          <p:cNvSpPr>
            <a:spLocks noGrp="1"/>
          </p:cNvSpPr>
          <p:nvPr>
            <p:ph idx="1"/>
          </p:nvPr>
        </p:nvSpPr>
        <p:spPr>
          <a:xfrm>
            <a:off x="888861" y="1635813"/>
            <a:ext cx="12324219" cy="5833765"/>
          </a:xfrm>
        </p:spPr>
        <p:txBody>
          <a:bodyPr/>
          <a:lstStyle/>
          <a:p>
            <a:pPr>
              <a:lnSpc>
                <a:spcPct val="90000"/>
              </a:lnSpc>
              <a:spcAft>
                <a:spcPts val="240"/>
              </a:spcAft>
              <a:buClr>
                <a:srgbClr val="00205B"/>
              </a:buClr>
            </a:pPr>
            <a:r>
              <a:rPr lang="en-US" sz="2400" dirty="0"/>
              <a:t>Allina Health</a:t>
            </a:r>
          </a:p>
          <a:p>
            <a:pPr>
              <a:lnSpc>
                <a:spcPct val="90000"/>
              </a:lnSpc>
              <a:spcAft>
                <a:spcPts val="240"/>
              </a:spcAft>
              <a:buClr>
                <a:srgbClr val="00205B"/>
              </a:buClr>
            </a:pPr>
            <a:r>
              <a:rPr lang="en-US" sz="2400" dirty="0"/>
              <a:t>CentraCare</a:t>
            </a:r>
            <a:endParaRPr lang="en-US" sz="2400" i="1" dirty="0"/>
          </a:p>
          <a:p>
            <a:pPr>
              <a:lnSpc>
                <a:spcPct val="90000"/>
              </a:lnSpc>
              <a:spcAft>
                <a:spcPts val="240"/>
              </a:spcAft>
              <a:buClr>
                <a:srgbClr val="00205B"/>
              </a:buClr>
            </a:pPr>
            <a:r>
              <a:rPr lang="en-US" sz="2400" dirty="0" err="1"/>
              <a:t>Entira</a:t>
            </a:r>
            <a:r>
              <a:rPr lang="en-US" sz="2400" dirty="0"/>
              <a:t> Family Clinics</a:t>
            </a:r>
          </a:p>
          <a:p>
            <a:pPr>
              <a:lnSpc>
                <a:spcPct val="90000"/>
              </a:lnSpc>
              <a:spcAft>
                <a:spcPts val="240"/>
              </a:spcAft>
              <a:buClr>
                <a:srgbClr val="00205B"/>
              </a:buClr>
            </a:pPr>
            <a:r>
              <a:rPr lang="en-US" sz="2400" dirty="0"/>
              <a:t>Essentia Health</a:t>
            </a:r>
          </a:p>
          <a:p>
            <a:pPr>
              <a:lnSpc>
                <a:spcPct val="90000"/>
              </a:lnSpc>
              <a:spcAft>
                <a:spcPts val="240"/>
              </a:spcAft>
              <a:buClr>
                <a:srgbClr val="00205B"/>
              </a:buClr>
            </a:pPr>
            <a:r>
              <a:rPr lang="en-US" sz="2400" dirty="0"/>
              <a:t>M Health Fairview</a:t>
            </a:r>
          </a:p>
          <a:p>
            <a:pPr>
              <a:lnSpc>
                <a:spcPct val="90000"/>
              </a:lnSpc>
              <a:spcAft>
                <a:spcPts val="240"/>
              </a:spcAft>
              <a:buClr>
                <a:srgbClr val="00205B"/>
              </a:buClr>
            </a:pPr>
            <a:r>
              <a:rPr lang="en-US" sz="2400" dirty="0"/>
              <a:t>Mayo Clinic</a:t>
            </a:r>
          </a:p>
          <a:p>
            <a:pPr>
              <a:lnSpc>
                <a:spcPct val="90000"/>
              </a:lnSpc>
              <a:spcAft>
                <a:spcPts val="240"/>
              </a:spcAft>
              <a:buClr>
                <a:srgbClr val="00205B"/>
              </a:buClr>
            </a:pPr>
            <a:r>
              <a:rPr lang="en-US" sz="2400" dirty="0"/>
              <a:t>North Memorial Health</a:t>
            </a:r>
          </a:p>
          <a:p>
            <a:pPr>
              <a:lnSpc>
                <a:spcPct val="90000"/>
              </a:lnSpc>
              <a:spcAft>
                <a:spcPts val="240"/>
              </a:spcAft>
              <a:buClr>
                <a:srgbClr val="00205B"/>
              </a:buClr>
            </a:pPr>
            <a:r>
              <a:rPr lang="en-US" sz="2400" dirty="0"/>
              <a:t>Park Nicollet</a:t>
            </a:r>
          </a:p>
          <a:p>
            <a:pPr>
              <a:lnSpc>
                <a:spcPct val="90000"/>
              </a:lnSpc>
              <a:spcAft>
                <a:spcPts val="240"/>
              </a:spcAft>
              <a:buClr>
                <a:srgbClr val="00205B"/>
              </a:buClr>
            </a:pPr>
            <a:r>
              <a:rPr lang="en-US" sz="2400" dirty="0"/>
              <a:t>Sanford Health</a:t>
            </a:r>
          </a:p>
          <a:p>
            <a:pPr>
              <a:lnSpc>
                <a:spcPct val="90000"/>
              </a:lnSpc>
              <a:spcAft>
                <a:spcPts val="240"/>
              </a:spcAft>
              <a:buClr>
                <a:srgbClr val="00205B"/>
              </a:buClr>
            </a:pPr>
            <a:r>
              <a:rPr lang="en-US" sz="2400" dirty="0"/>
              <a:t>St. Luke’s </a:t>
            </a:r>
          </a:p>
          <a:p>
            <a:pPr>
              <a:lnSpc>
                <a:spcPct val="90000"/>
              </a:lnSpc>
              <a:spcAft>
                <a:spcPts val="240"/>
              </a:spcAft>
              <a:buClr>
                <a:srgbClr val="00205B"/>
              </a:buClr>
            </a:pPr>
            <a:r>
              <a:rPr lang="en-US" sz="2400" dirty="0"/>
              <a:t>Stillwater Medical Group</a:t>
            </a:r>
          </a:p>
          <a:p>
            <a:pPr>
              <a:lnSpc>
                <a:spcPct val="90000"/>
              </a:lnSpc>
              <a:spcAft>
                <a:spcPts val="240"/>
              </a:spcAft>
              <a:buClr>
                <a:srgbClr val="00205B"/>
              </a:buClr>
            </a:pPr>
            <a:r>
              <a:rPr lang="en-US" sz="2400" dirty="0"/>
              <a:t>University of Minnesota</a:t>
            </a:r>
          </a:p>
          <a:p>
            <a:pPr>
              <a:lnSpc>
                <a:spcPct val="90000"/>
              </a:lnSpc>
              <a:spcAft>
                <a:spcPts val="240"/>
              </a:spcAft>
              <a:buClr>
                <a:srgbClr val="00205B"/>
              </a:buClr>
            </a:pPr>
            <a:r>
              <a:rPr lang="en-US" sz="2400" dirty="0"/>
              <a:t>Voyage Healthcare</a:t>
            </a:r>
          </a:p>
          <a:p>
            <a:pPr>
              <a:lnSpc>
                <a:spcPct val="90000"/>
              </a:lnSpc>
              <a:spcAft>
                <a:spcPts val="240"/>
              </a:spcAft>
              <a:buClr>
                <a:srgbClr val="00205B"/>
              </a:buClr>
            </a:pPr>
            <a:r>
              <a:rPr lang="en-US" sz="2400" dirty="0"/>
              <a:t>Winona Health</a:t>
            </a:r>
          </a:p>
          <a:p>
            <a:pPr marL="0" indent="0">
              <a:lnSpc>
                <a:spcPct val="90000"/>
              </a:lnSpc>
              <a:buClr>
                <a:srgbClr val="00205B"/>
              </a:buClr>
              <a:buNone/>
            </a:pPr>
            <a:endParaRPr lang="en-US" sz="2000" i="1" dirty="0">
              <a:solidFill>
                <a:schemeClr val="tx2"/>
              </a:solidFill>
            </a:endParaRPr>
          </a:p>
          <a:p>
            <a:pPr marL="0" indent="0">
              <a:lnSpc>
                <a:spcPct val="90000"/>
              </a:lnSpc>
              <a:buClr>
                <a:srgbClr val="00205B"/>
              </a:buClr>
              <a:buNone/>
            </a:pPr>
            <a:r>
              <a:rPr lang="en-US" sz="2000" b="1" dirty="0">
                <a:solidFill>
                  <a:schemeClr val="tx2"/>
                </a:solidFill>
              </a:rPr>
              <a:t>and many more with no referrals needed!</a:t>
            </a:r>
          </a:p>
          <a:p>
            <a:endParaRPr lang="en-US" dirty="0"/>
          </a:p>
        </p:txBody>
      </p:sp>
      <p:pic>
        <p:nvPicPr>
          <p:cNvPr id="4" name="Picture 3">
            <a:extLst>
              <a:ext uri="{FF2B5EF4-FFF2-40B4-BE49-F238E27FC236}">
                <a16:creationId xmlns:a16="http://schemas.microsoft.com/office/drawing/2014/main" id="{29E52A3B-1254-29C1-9994-087C75324B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5986" r="7493" b="-1"/>
          <a:stretch/>
        </p:blipFill>
        <p:spPr>
          <a:xfrm>
            <a:off x="7315200" y="2101932"/>
            <a:ext cx="5616513" cy="5142487"/>
          </a:xfrm>
          <a:prstGeom prst="rect">
            <a:avLst/>
          </a:prstGeom>
          <a:noFill/>
        </p:spPr>
      </p:pic>
    </p:spTree>
    <p:extLst>
      <p:ext uri="{BB962C8B-B14F-4D97-AF65-F5344CB8AC3E}">
        <p14:creationId xmlns:p14="http://schemas.microsoft.com/office/powerpoint/2010/main" val="260365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Who can join </a:t>
            </a:r>
            <a:r>
              <a:rPr lang="en-US" dirty="0" err="1"/>
              <a:t>UCare</a:t>
            </a:r>
            <a:r>
              <a:rPr lang="en-US" dirty="0"/>
              <a:t> Group Medicare?</a:t>
            </a:r>
          </a:p>
        </p:txBody>
      </p:sp>
      <p:sp>
        <p:nvSpPr>
          <p:cNvPr id="3" name="Content Placeholder 2"/>
          <p:cNvSpPr>
            <a:spLocks noGrp="1"/>
          </p:cNvSpPr>
          <p:nvPr>
            <p:ph idx="1"/>
          </p:nvPr>
        </p:nvSpPr>
        <p:spPr/>
        <p:txBody>
          <a:bodyPr/>
          <a:lstStyle/>
          <a:p>
            <a:pPr marL="548640" indent="0">
              <a:buNone/>
              <a:tabLst>
                <a:tab pos="548640" algn="l"/>
              </a:tabLst>
            </a:pPr>
            <a:endParaRPr lang="en-US" sz="2000" dirty="0"/>
          </a:p>
          <a:p>
            <a:pPr marL="548640" indent="0">
              <a:buNone/>
              <a:tabLst>
                <a:tab pos="548640" algn="l"/>
              </a:tabLst>
            </a:pPr>
            <a:endParaRPr lang="en-US" sz="2000" dirty="0"/>
          </a:p>
          <a:p>
            <a:pPr marL="548640" indent="0">
              <a:buNone/>
              <a:tabLst>
                <a:tab pos="548640" algn="l"/>
              </a:tabLst>
            </a:pPr>
            <a:r>
              <a:rPr lang="en-US" sz="2400" dirty="0">
                <a:solidFill>
                  <a:schemeClr val="bg2"/>
                </a:solidFill>
              </a:rPr>
              <a:t>Retirees and their spouses who:</a:t>
            </a:r>
          </a:p>
          <a:p>
            <a:pPr marL="0" indent="0" algn="ctr">
              <a:buNone/>
            </a:pPr>
            <a:endParaRPr lang="en-US" sz="2400" dirty="0"/>
          </a:p>
          <a:p>
            <a:pPr lvl="1">
              <a:buFont typeface="Arial" panose="020B0604020202020204" pitchFamily="34" charset="0"/>
              <a:buChar char="•"/>
            </a:pPr>
            <a:r>
              <a:rPr lang="en-US" sz="2400" dirty="0"/>
              <a:t>Have Medicare Part A and Part B</a:t>
            </a:r>
          </a:p>
          <a:p>
            <a:pPr lvl="1">
              <a:buFont typeface="Arial" panose="020B0604020202020204" pitchFamily="34" charset="0"/>
              <a:buChar char="•"/>
            </a:pPr>
            <a:r>
              <a:rPr lang="en-US" sz="2400" dirty="0"/>
              <a:t>Continue to pay Part B premium</a:t>
            </a:r>
          </a:p>
          <a:p>
            <a:pPr lvl="1">
              <a:buFont typeface="Arial" panose="020B0604020202020204" pitchFamily="34" charset="0"/>
              <a:buChar char="•"/>
            </a:pPr>
            <a:r>
              <a:rPr lang="en-US" sz="2400" dirty="0"/>
              <a:t>Live in Minnesota or within 26 </a:t>
            </a:r>
            <a:br>
              <a:rPr lang="en-US" sz="2400" dirty="0"/>
            </a:br>
            <a:r>
              <a:rPr lang="en-US" sz="2400" dirty="0"/>
              <a:t>counties in Wisconsin</a:t>
            </a:r>
          </a:p>
          <a:p>
            <a:pPr marL="0" indent="0">
              <a:buNone/>
            </a:pP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45506" y="2668087"/>
            <a:ext cx="5108201" cy="4319853"/>
          </a:xfrm>
          <a:prstGeom prst="rect">
            <a:avLst/>
          </a:prstGeom>
        </p:spPr>
      </p:pic>
    </p:spTree>
    <p:extLst>
      <p:ext uri="{BB962C8B-B14F-4D97-AF65-F5344CB8AC3E}">
        <p14:creationId xmlns:p14="http://schemas.microsoft.com/office/powerpoint/2010/main" val="1295254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682" y="636929"/>
            <a:ext cx="12639026" cy="1148590"/>
          </a:xfrm>
        </p:spPr>
        <p:txBody>
          <a:bodyPr/>
          <a:lstStyle/>
          <a:p>
            <a:r>
              <a:rPr lang="en-US" dirty="0"/>
              <a:t>UCare Medicare Group Premium Rates</a:t>
            </a:r>
          </a:p>
        </p:txBody>
      </p:sp>
      <p:sp>
        <p:nvSpPr>
          <p:cNvPr id="3" name="Content Placeholder 2"/>
          <p:cNvSpPr>
            <a:spLocks noGrp="1"/>
          </p:cNvSpPr>
          <p:nvPr>
            <p:ph idx="1"/>
          </p:nvPr>
        </p:nvSpPr>
        <p:spPr>
          <a:xfrm>
            <a:off x="1497331" y="2029968"/>
            <a:ext cx="11527007" cy="4957972"/>
          </a:xfrm>
        </p:spPr>
        <p:txBody>
          <a:bodyPr numCol="3"/>
          <a:lstStyle/>
          <a:p>
            <a:pPr marL="0" indent="0" algn="ctr">
              <a:buNone/>
            </a:pPr>
            <a:endParaRPr lang="en-US" sz="5760" b="1" dirty="0">
              <a:solidFill>
                <a:srgbClr val="00205B"/>
              </a:solidFill>
            </a:endParaRPr>
          </a:p>
          <a:p>
            <a:pPr marL="0" indent="0" algn="ctr">
              <a:buNone/>
            </a:pPr>
            <a:r>
              <a:rPr lang="en-US" sz="5760" b="1" dirty="0">
                <a:solidFill>
                  <a:srgbClr val="00205B"/>
                </a:solidFill>
              </a:rPr>
              <a:t>High</a:t>
            </a:r>
            <a:br>
              <a:rPr lang="en-US" dirty="0"/>
            </a:br>
            <a:r>
              <a:rPr lang="en-US" sz="3840" dirty="0">
                <a:solidFill>
                  <a:srgbClr val="3F8CCB"/>
                </a:solidFill>
                <a:highlight>
                  <a:srgbClr val="FFFF00"/>
                </a:highlight>
              </a:rPr>
              <a:t>$352</a:t>
            </a:r>
          </a:p>
          <a:p>
            <a:pPr marL="0" indent="0" algn="ctr">
              <a:buNone/>
            </a:pPr>
            <a:endParaRPr lang="en-US" dirty="0"/>
          </a:p>
          <a:p>
            <a:pPr marL="0" indent="0" algn="ctr">
              <a:buNone/>
            </a:pPr>
            <a:endParaRPr lang="en-US" sz="5760" b="1" dirty="0">
              <a:solidFill>
                <a:srgbClr val="00205B"/>
              </a:solidFill>
            </a:endParaRPr>
          </a:p>
          <a:p>
            <a:pPr marL="0" indent="0" algn="ctr">
              <a:buNone/>
            </a:pPr>
            <a:endParaRPr lang="en-US" sz="5760" b="1" dirty="0">
              <a:solidFill>
                <a:srgbClr val="00205B"/>
              </a:solidFill>
            </a:endParaRPr>
          </a:p>
          <a:p>
            <a:pPr marL="0" indent="0" algn="ctr">
              <a:buNone/>
            </a:pPr>
            <a:endParaRPr lang="en-US" sz="5760" b="1" dirty="0">
              <a:solidFill>
                <a:srgbClr val="00205B"/>
              </a:solidFill>
            </a:endParaRPr>
          </a:p>
          <a:p>
            <a:pPr marL="0" indent="0" algn="ctr">
              <a:buNone/>
            </a:pPr>
            <a:r>
              <a:rPr lang="en-US" sz="5760" b="1" dirty="0">
                <a:solidFill>
                  <a:srgbClr val="00205B"/>
                </a:solidFill>
              </a:rPr>
              <a:t>Core</a:t>
            </a:r>
            <a:r>
              <a:rPr lang="en-US" sz="5760" dirty="0"/>
              <a:t> </a:t>
            </a:r>
            <a:br>
              <a:rPr lang="en-US" dirty="0"/>
            </a:br>
            <a:r>
              <a:rPr lang="en-US" sz="3840" dirty="0">
                <a:solidFill>
                  <a:srgbClr val="3F8CCB"/>
                </a:solidFill>
              </a:rPr>
              <a:t>$177 </a:t>
            </a:r>
          </a:p>
          <a:p>
            <a:pPr marL="0" indent="0" algn="ctr">
              <a:buNone/>
            </a:pPr>
            <a:endParaRPr lang="en-US" dirty="0"/>
          </a:p>
          <a:p>
            <a:pPr marL="0" indent="0" algn="ctr">
              <a:buNone/>
            </a:pPr>
            <a:endParaRPr lang="en-US" sz="5760" b="1" dirty="0">
              <a:solidFill>
                <a:srgbClr val="00205B"/>
              </a:solidFill>
            </a:endParaRPr>
          </a:p>
          <a:p>
            <a:pPr marL="0" indent="0" algn="ctr">
              <a:buNone/>
            </a:pPr>
            <a:endParaRPr lang="en-US" sz="5760" b="1" dirty="0">
              <a:solidFill>
                <a:srgbClr val="00205B"/>
              </a:solidFill>
            </a:endParaRPr>
          </a:p>
          <a:p>
            <a:pPr marL="0" indent="0" algn="ctr">
              <a:buNone/>
            </a:pPr>
            <a:endParaRPr lang="en-US" sz="5760" b="1" dirty="0">
              <a:solidFill>
                <a:srgbClr val="00205B"/>
              </a:solidFill>
            </a:endParaRPr>
          </a:p>
          <a:p>
            <a:pPr marL="0" indent="0" algn="ctr">
              <a:buNone/>
            </a:pPr>
            <a:r>
              <a:rPr lang="en-US" sz="5760" b="1" dirty="0">
                <a:solidFill>
                  <a:srgbClr val="00205B"/>
                </a:solidFill>
              </a:rPr>
              <a:t>Basic</a:t>
            </a:r>
            <a:br>
              <a:rPr lang="en-US" sz="5760" b="1" dirty="0">
                <a:solidFill>
                  <a:srgbClr val="00205B"/>
                </a:solidFill>
              </a:rPr>
            </a:br>
            <a:r>
              <a:rPr lang="en-US" sz="3840" dirty="0">
                <a:solidFill>
                  <a:srgbClr val="3F8CCB"/>
                </a:solidFill>
              </a:rPr>
              <a:t>$79</a:t>
            </a:r>
          </a:p>
          <a:p>
            <a:pPr marL="0" indent="0" algn="ctr">
              <a:buNone/>
            </a:pPr>
            <a:endParaRPr lang="en-US" dirty="0"/>
          </a:p>
        </p:txBody>
      </p:sp>
      <p:sp>
        <p:nvSpPr>
          <p:cNvPr id="5" name="TextBox 4"/>
          <p:cNvSpPr txBox="1"/>
          <p:nvPr/>
        </p:nvSpPr>
        <p:spPr>
          <a:xfrm>
            <a:off x="1497331" y="5951082"/>
            <a:ext cx="10847070" cy="1010533"/>
          </a:xfrm>
          <a:prstGeom prst="rect">
            <a:avLst/>
          </a:prstGeom>
          <a:noFill/>
        </p:spPr>
        <p:txBody>
          <a:bodyPr wrap="square" rtlCol="0">
            <a:spAutoFit/>
          </a:bodyPr>
          <a:lstStyle/>
          <a:p>
            <a:pPr algn="ctr">
              <a:spcAft>
                <a:spcPts val="1440"/>
              </a:spcAft>
              <a:buClr>
                <a:srgbClr val="307FE2"/>
              </a:buClr>
            </a:pPr>
            <a:r>
              <a:rPr lang="en-US" sz="2400" dirty="0">
                <a:solidFill>
                  <a:schemeClr val="accent5"/>
                </a:solidFill>
              </a:rPr>
              <a:t>Rates are per member, per month</a:t>
            </a:r>
          </a:p>
          <a:p>
            <a:pPr algn="ctr">
              <a:spcAft>
                <a:spcPts val="1440"/>
              </a:spcAft>
              <a:buClr>
                <a:srgbClr val="307FE2"/>
              </a:buClr>
            </a:pPr>
            <a:r>
              <a:rPr lang="en-US" sz="2400" dirty="0">
                <a:solidFill>
                  <a:schemeClr val="accent5"/>
                </a:solidFill>
              </a:rPr>
              <a:t>through 12/31/25</a:t>
            </a:r>
          </a:p>
        </p:txBody>
      </p:sp>
      <p:cxnSp>
        <p:nvCxnSpPr>
          <p:cNvPr id="9" name="Straight Connector 8"/>
          <p:cNvCxnSpPr/>
          <p:nvPr/>
        </p:nvCxnSpPr>
        <p:spPr>
          <a:xfrm>
            <a:off x="4926330" y="2749057"/>
            <a:ext cx="0" cy="2326006"/>
          </a:xfrm>
          <a:prstGeom prst="line">
            <a:avLst/>
          </a:prstGeom>
          <a:ln w="38100" cap="rnd">
            <a:solidFill>
              <a:srgbClr val="00205B"/>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269730" y="2749057"/>
            <a:ext cx="0" cy="2326006"/>
          </a:xfrm>
          <a:prstGeom prst="line">
            <a:avLst/>
          </a:prstGeom>
          <a:ln w="38100" cap="rnd">
            <a:solidFill>
              <a:srgbClr val="00205B"/>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75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Preventive Benefits </a:t>
            </a:r>
          </a:p>
        </p:txBody>
      </p:sp>
      <p:sp>
        <p:nvSpPr>
          <p:cNvPr id="3" name="Content Placeholder 2"/>
          <p:cNvSpPr>
            <a:spLocks noGrp="1"/>
          </p:cNvSpPr>
          <p:nvPr>
            <p:ph idx="1"/>
          </p:nvPr>
        </p:nvSpPr>
        <p:spPr/>
        <p:txBody>
          <a:bodyPr>
            <a:normAutofit/>
          </a:bodyPr>
          <a:lstStyle/>
          <a:p>
            <a:r>
              <a:rPr lang="en-US" sz="2880" dirty="0">
                <a:solidFill>
                  <a:schemeClr val="bg2"/>
                </a:solidFill>
              </a:rPr>
              <a:t>Health Services- $0 copay</a:t>
            </a:r>
          </a:p>
          <a:p>
            <a:pPr lvl="1">
              <a:buFont typeface="Arial" panose="020B0604020202020204" pitchFamily="34" charset="0"/>
              <a:buChar char="•"/>
            </a:pPr>
            <a:r>
              <a:rPr lang="en-US" sz="2400" dirty="0"/>
              <a:t>Annual Physical</a:t>
            </a:r>
          </a:p>
          <a:p>
            <a:pPr lvl="1">
              <a:buFont typeface="Arial" panose="020B0604020202020204" pitchFamily="34" charset="0"/>
              <a:buChar char="•"/>
            </a:pPr>
            <a:r>
              <a:rPr lang="en-US" sz="2400" dirty="0"/>
              <a:t>Routine Tests</a:t>
            </a:r>
          </a:p>
          <a:p>
            <a:pPr marL="548640" lvl="1" indent="0">
              <a:buNone/>
            </a:pPr>
            <a:endParaRPr lang="en-US" sz="2880" dirty="0"/>
          </a:p>
          <a:p>
            <a:pPr marL="344806" lvl="1">
              <a:buFont typeface="Arial" panose="020B0604020202020204" pitchFamily="34" charset="0"/>
              <a:buChar char="•"/>
            </a:pPr>
            <a:r>
              <a:rPr lang="en-US" sz="2880" dirty="0">
                <a:solidFill>
                  <a:schemeClr val="bg2"/>
                </a:solidFill>
              </a:rPr>
              <a:t>Dental Services – 100% coverage</a:t>
            </a:r>
          </a:p>
          <a:p>
            <a:pPr lvl="1">
              <a:buFont typeface="Arial" panose="020B0604020202020204" pitchFamily="34" charset="0"/>
              <a:buChar char="•"/>
            </a:pPr>
            <a:r>
              <a:rPr lang="en-US" sz="2400" dirty="0"/>
              <a:t>3 cleanings</a:t>
            </a:r>
          </a:p>
          <a:p>
            <a:pPr lvl="1">
              <a:buFont typeface="Arial" panose="020B0604020202020204" pitchFamily="34" charset="0"/>
              <a:buChar char="•"/>
            </a:pPr>
            <a:r>
              <a:rPr lang="en-US" sz="2400" dirty="0"/>
              <a:t>2 exams</a:t>
            </a:r>
          </a:p>
          <a:p>
            <a:pPr lvl="1">
              <a:buFont typeface="Arial" panose="020B0604020202020204" pitchFamily="34" charset="0"/>
              <a:buChar char="•"/>
            </a:pPr>
            <a:r>
              <a:rPr lang="en-US" sz="2400" dirty="0"/>
              <a:t>Annual bitewing X-rays</a:t>
            </a:r>
          </a:p>
        </p:txBody>
      </p:sp>
      <p:pic>
        <p:nvPicPr>
          <p:cNvPr id="4" name="Picture 3">
            <a:extLst>
              <a:ext uri="{FF2B5EF4-FFF2-40B4-BE49-F238E27FC236}">
                <a16:creationId xmlns:a16="http://schemas.microsoft.com/office/drawing/2014/main" id="{EDB10E80-6758-572A-E51D-164C2537557D}"/>
              </a:ext>
            </a:extLst>
          </p:cNvPr>
          <p:cNvPicPr>
            <a:picLocks noChangeAspect="1"/>
          </p:cNvPicPr>
          <p:nvPr/>
        </p:nvPicPr>
        <p:blipFill>
          <a:blip r:embed="rId3"/>
          <a:stretch>
            <a:fillRect/>
          </a:stretch>
        </p:blipFill>
        <p:spPr>
          <a:xfrm>
            <a:off x="8370276" y="2573364"/>
            <a:ext cx="5287109" cy="3634888"/>
          </a:xfrm>
          <a:prstGeom prst="rect">
            <a:avLst/>
          </a:prstGeom>
        </p:spPr>
      </p:pic>
    </p:spTree>
    <p:extLst>
      <p:ext uri="{BB962C8B-B14F-4D97-AF65-F5344CB8AC3E}">
        <p14:creationId xmlns:p14="http://schemas.microsoft.com/office/powerpoint/2010/main" val="3075359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94" y="278296"/>
            <a:ext cx="12335398" cy="1148590"/>
          </a:xfrm>
        </p:spPr>
        <p:txBody>
          <a:bodyPr>
            <a:normAutofit/>
          </a:bodyPr>
          <a:lstStyle/>
          <a:p>
            <a:r>
              <a:rPr lang="en-US" dirty="0"/>
              <a:t>Doctor Visits</a:t>
            </a:r>
          </a:p>
        </p:txBody>
      </p:sp>
      <p:sp>
        <p:nvSpPr>
          <p:cNvPr id="3" name="Content Placeholder 2"/>
          <p:cNvSpPr>
            <a:spLocks noGrp="1"/>
          </p:cNvSpPr>
          <p:nvPr>
            <p:ph idx="1"/>
          </p:nvPr>
        </p:nvSpPr>
        <p:spPr>
          <a:xfrm>
            <a:off x="939674" y="1627280"/>
            <a:ext cx="6242379" cy="5855232"/>
          </a:xfrm>
        </p:spPr>
        <p:txBody>
          <a:bodyPr>
            <a:normAutofit/>
          </a:bodyPr>
          <a:lstStyle/>
          <a:p>
            <a:pPr marL="0" indent="0">
              <a:buNone/>
            </a:pPr>
            <a:r>
              <a:rPr lang="en-US" sz="2800" dirty="0">
                <a:solidFill>
                  <a:schemeClr val="bg2"/>
                </a:solidFill>
              </a:rPr>
              <a:t>Primary</a:t>
            </a:r>
          </a:p>
          <a:p>
            <a:pPr lvl="1">
              <a:buFont typeface="Arial" panose="020B0604020202020204" pitchFamily="34" charset="0"/>
              <a:buChar char="•"/>
            </a:pPr>
            <a:r>
              <a:rPr lang="en-US" sz="2000" dirty="0"/>
              <a:t>Use Find a Doctor tool</a:t>
            </a:r>
          </a:p>
          <a:p>
            <a:pPr lvl="1">
              <a:buFont typeface="Arial" panose="020B0604020202020204" pitchFamily="34" charset="0"/>
              <a:buChar char="•"/>
            </a:pPr>
            <a:r>
              <a:rPr lang="en-US" sz="2000" dirty="0"/>
              <a:t>Change clinics anytime</a:t>
            </a:r>
          </a:p>
          <a:p>
            <a:pPr lvl="1">
              <a:buFont typeface="Arial" panose="020B0604020202020204" pitchFamily="34" charset="0"/>
              <a:buChar char="•"/>
            </a:pPr>
            <a:r>
              <a:rPr lang="en-US" sz="2000" dirty="0"/>
              <a:t>Just a home base</a:t>
            </a:r>
          </a:p>
          <a:p>
            <a:pPr marL="548640" lvl="1" indent="0">
              <a:buNone/>
            </a:pPr>
            <a:endParaRPr lang="en-US" sz="2880" dirty="0"/>
          </a:p>
          <a:p>
            <a:pPr marL="344806" lvl="1">
              <a:buFont typeface="Arial" panose="020B0604020202020204" pitchFamily="34" charset="0"/>
              <a:buChar char="•"/>
            </a:pPr>
            <a:r>
              <a:rPr lang="en-US" sz="2400" dirty="0"/>
              <a:t>Primary Office Visit</a:t>
            </a:r>
          </a:p>
          <a:p>
            <a:pPr lvl="1">
              <a:buFont typeface="Arial" panose="020B0604020202020204" pitchFamily="34" charset="0"/>
              <a:buChar char="•"/>
            </a:pPr>
            <a:r>
              <a:rPr lang="en-US" sz="2000" dirty="0"/>
              <a:t>$0 copay on all plans</a:t>
            </a:r>
          </a:p>
          <a:p>
            <a:pPr lvl="1">
              <a:buFont typeface="Arial" panose="020B0604020202020204" pitchFamily="34" charset="0"/>
              <a:buChar char="•"/>
            </a:pPr>
            <a:r>
              <a:rPr lang="en-US" sz="2000" dirty="0"/>
              <a:t>$0 copay for Mental Health</a:t>
            </a:r>
          </a:p>
        </p:txBody>
      </p:sp>
      <p:sp>
        <p:nvSpPr>
          <p:cNvPr id="4" name="TextBox 3">
            <a:extLst>
              <a:ext uri="{FF2B5EF4-FFF2-40B4-BE49-F238E27FC236}">
                <a16:creationId xmlns:a16="http://schemas.microsoft.com/office/drawing/2014/main" id="{00D8BF4C-44B0-1334-CDB6-4FC8DFC70447}"/>
              </a:ext>
            </a:extLst>
          </p:cNvPr>
          <p:cNvSpPr txBox="1"/>
          <p:nvPr/>
        </p:nvSpPr>
        <p:spPr>
          <a:xfrm>
            <a:off x="6680793" y="1627280"/>
            <a:ext cx="5580184" cy="4393510"/>
          </a:xfrm>
          <a:prstGeom prst="rect">
            <a:avLst/>
          </a:prstGeom>
          <a:noFill/>
        </p:spPr>
        <p:txBody>
          <a:bodyPr wrap="square" rtlCol="0">
            <a:spAutoFit/>
          </a:bodyPr>
          <a:lstStyle/>
          <a:p>
            <a:pPr marL="0" marR="0" lvl="0" indent="554356" algn="l" defTabSz="685800" rtl="0" eaLnBrk="1" fontAlgn="auto" latinLnBrk="0" hangingPunct="1">
              <a:lnSpc>
                <a:spcPct val="100000"/>
              </a:lnSpc>
              <a:spcBef>
                <a:spcPts val="0"/>
              </a:spcBef>
              <a:spcAft>
                <a:spcPts val="900"/>
              </a:spcAft>
              <a:buClr>
                <a:srgbClr val="00205B"/>
              </a:buClr>
              <a:buSzTx/>
              <a:buFont typeface="Arial" panose="020B0604020202020204" pitchFamily="34" charset="0"/>
              <a:buNone/>
              <a:tabLst/>
              <a:defRPr/>
            </a:pPr>
            <a:r>
              <a:rPr kumimoji="0" lang="en-US" sz="2800" b="0" i="0" u="none" strike="noStrike" kern="1200" cap="none" spc="0" normalizeH="0" baseline="0" noProof="0" dirty="0">
                <a:ln>
                  <a:noFill/>
                </a:ln>
                <a:solidFill>
                  <a:schemeClr val="bg2"/>
                </a:solidFill>
                <a:effectLst/>
                <a:uLnTx/>
                <a:uFillTx/>
                <a:latin typeface="Verdana" panose="020B0604030504040204" pitchFamily="34" charset="0"/>
                <a:ea typeface="Verdana" panose="020B0604030504040204" pitchFamily="34" charset="0"/>
              </a:rPr>
              <a:t>Specialists</a:t>
            </a:r>
          </a:p>
          <a:p>
            <a:pPr marL="457200" marR="0" lvl="0" indent="-457200" algn="l" defTabSz="685800" rtl="0" eaLnBrk="1" fontAlgn="auto" latinLnBrk="0" hangingPunct="1">
              <a:lnSpc>
                <a:spcPct val="100000"/>
              </a:lnSpc>
              <a:spcBef>
                <a:spcPts val="0"/>
              </a:spcBef>
              <a:spcAft>
                <a:spcPts val="900"/>
              </a:spcAft>
              <a:buClr>
                <a:srgbClr val="00205B"/>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707371"/>
                </a:solidFill>
                <a:effectLst/>
                <a:uLnTx/>
                <a:uFillTx/>
                <a:latin typeface="Verdana" panose="020B0604030504040204" pitchFamily="34" charset="0"/>
                <a:ea typeface="Verdana" panose="020B0604030504040204" pitchFamily="34" charset="0"/>
              </a:rPr>
              <a:t>See any Specialist</a:t>
            </a:r>
          </a:p>
          <a:p>
            <a:pPr marL="1097280" marR="0" lvl="1" indent="-205740" algn="l" defTabSz="685800" rtl="0" eaLnBrk="1" fontAlgn="auto" latinLnBrk="0" hangingPunct="1">
              <a:lnSpc>
                <a:spcPct val="100000"/>
              </a:lnSpc>
              <a:spcBef>
                <a:spcPts val="0"/>
              </a:spcBef>
              <a:spcAft>
                <a:spcPts val="900"/>
              </a:spcAft>
              <a:buClr>
                <a:srgbClr val="00205B"/>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07371"/>
                </a:solidFill>
                <a:effectLst/>
                <a:uLnTx/>
                <a:uFillTx/>
                <a:latin typeface="Verdana" panose="020B0604030504040204" pitchFamily="34" charset="0"/>
                <a:ea typeface="Verdana" panose="020B0604030504040204" pitchFamily="34" charset="0"/>
              </a:rPr>
              <a:t>No referral needed</a:t>
            </a:r>
          </a:p>
          <a:p>
            <a:pPr marL="1097280" marR="0" lvl="1" indent="-205740" algn="l" defTabSz="685800" rtl="0" eaLnBrk="1" fontAlgn="auto" latinLnBrk="0" hangingPunct="1">
              <a:lnSpc>
                <a:spcPct val="100000"/>
              </a:lnSpc>
              <a:spcBef>
                <a:spcPts val="0"/>
              </a:spcBef>
              <a:spcAft>
                <a:spcPts val="900"/>
              </a:spcAft>
              <a:buClr>
                <a:srgbClr val="00205B"/>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07371"/>
                </a:solidFill>
                <a:effectLst/>
                <a:uLnTx/>
                <a:uFillTx/>
                <a:latin typeface="Verdana" panose="020B0604030504040204" pitchFamily="34" charset="0"/>
                <a:ea typeface="Verdana" panose="020B0604030504040204" pitchFamily="34" charset="0"/>
              </a:rPr>
              <a:t>Simply make an appointment</a:t>
            </a:r>
            <a:endParaRPr kumimoji="0" lang="en-US" sz="2000" b="0" i="1" u="none" strike="noStrike" kern="1200" cap="none" spc="0" normalizeH="0" baseline="0" noProof="0" dirty="0">
              <a:ln>
                <a:noFill/>
              </a:ln>
              <a:solidFill>
                <a:srgbClr val="707371"/>
              </a:solidFill>
              <a:effectLst/>
              <a:uLnTx/>
              <a:uFillTx/>
              <a:latin typeface="Verdana" panose="020B0604030504040204" pitchFamily="34" charset="0"/>
              <a:ea typeface="Verdana" panose="020B0604030504040204" pitchFamily="34" charset="0"/>
            </a:endParaRPr>
          </a:p>
          <a:p>
            <a:pPr marL="1097280" marR="0" lvl="1" indent="-205740" algn="l" defTabSz="685800" rtl="0" eaLnBrk="1" fontAlgn="auto" latinLnBrk="0" hangingPunct="1">
              <a:lnSpc>
                <a:spcPct val="100000"/>
              </a:lnSpc>
              <a:spcBef>
                <a:spcPts val="0"/>
              </a:spcBef>
              <a:spcAft>
                <a:spcPts val="900"/>
              </a:spcAft>
              <a:buClr>
                <a:srgbClr val="00205B"/>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07371"/>
                </a:solidFill>
                <a:effectLst/>
                <a:uLnTx/>
                <a:uFillTx/>
                <a:latin typeface="Verdana" panose="020B0604030504040204" pitchFamily="34" charset="0"/>
                <a:ea typeface="Verdana" panose="020B0604030504040204" pitchFamily="34" charset="0"/>
              </a:rPr>
              <a:t>Use Find a Doctor tool</a:t>
            </a:r>
          </a:p>
          <a:p>
            <a:pPr marL="1097280" marR="0" lvl="1" indent="-205740" algn="l" defTabSz="685800" rtl="0" eaLnBrk="1" fontAlgn="auto" latinLnBrk="0" hangingPunct="1">
              <a:lnSpc>
                <a:spcPct val="100000"/>
              </a:lnSpc>
              <a:spcBef>
                <a:spcPts val="0"/>
              </a:spcBef>
              <a:spcAft>
                <a:spcPts val="900"/>
              </a:spcAft>
              <a:buClr>
                <a:srgbClr val="00205B"/>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707371"/>
              </a:solidFill>
              <a:effectLst/>
              <a:uLnTx/>
              <a:uFillTx/>
              <a:latin typeface="Verdana" panose="020B0604030504040204" pitchFamily="34" charset="0"/>
              <a:ea typeface="Verdana" panose="020B0604030504040204" pitchFamily="34" charset="0"/>
            </a:endParaRPr>
          </a:p>
          <a:p>
            <a:pPr marL="1011554" marR="0" lvl="1" indent="-457200" algn="l" defTabSz="685800" rtl="0" eaLnBrk="1" fontAlgn="auto" latinLnBrk="0" hangingPunct="1">
              <a:lnSpc>
                <a:spcPct val="100000"/>
              </a:lnSpc>
              <a:spcBef>
                <a:spcPts val="0"/>
              </a:spcBef>
              <a:spcAft>
                <a:spcPts val="900"/>
              </a:spcAft>
              <a:buClr>
                <a:srgbClr val="00205B"/>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707371"/>
                </a:solidFill>
                <a:effectLst/>
                <a:uLnTx/>
                <a:uFillTx/>
                <a:latin typeface="Verdana" panose="020B0604030504040204" pitchFamily="34" charset="0"/>
                <a:ea typeface="Verdana" panose="020B0604030504040204" pitchFamily="34" charset="0"/>
              </a:rPr>
              <a:t>Specialist Office Visit</a:t>
            </a:r>
          </a:p>
          <a:p>
            <a:pPr marL="1097280" marR="0" lvl="1" indent="-205740" algn="l" defTabSz="685800" rtl="0" eaLnBrk="1" fontAlgn="auto" latinLnBrk="0" hangingPunct="1">
              <a:lnSpc>
                <a:spcPct val="100000"/>
              </a:lnSpc>
              <a:spcBef>
                <a:spcPts val="0"/>
              </a:spcBef>
              <a:spcAft>
                <a:spcPts val="900"/>
              </a:spcAft>
              <a:buClr>
                <a:srgbClr val="00205B"/>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07371"/>
                </a:solidFill>
                <a:effectLst/>
                <a:uLnTx/>
                <a:uFillTx/>
                <a:latin typeface="Verdana" panose="020B0604030504040204" pitchFamily="34" charset="0"/>
                <a:ea typeface="Verdana" panose="020B0604030504040204" pitchFamily="34" charset="0"/>
              </a:rPr>
              <a:t>High - $15 copay</a:t>
            </a:r>
          </a:p>
          <a:p>
            <a:pPr marL="1097280" marR="0" lvl="0" indent="-205740" algn="l" defTabSz="685800" rtl="0" eaLnBrk="1" fontAlgn="auto" latinLnBrk="0" hangingPunct="1">
              <a:lnSpc>
                <a:spcPct val="100000"/>
              </a:lnSpc>
              <a:spcBef>
                <a:spcPts val="0"/>
              </a:spcBef>
              <a:spcAft>
                <a:spcPts val="900"/>
              </a:spcAft>
              <a:buClr>
                <a:srgbClr val="00205B"/>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07371"/>
                </a:solidFill>
                <a:effectLst/>
                <a:uLnTx/>
                <a:uFillTx/>
                <a:latin typeface="Verdana" panose="020B0604030504040204" pitchFamily="34" charset="0"/>
                <a:ea typeface="Verdana" panose="020B0604030504040204" pitchFamily="34" charset="0"/>
              </a:rPr>
              <a:t>Core - $30 copay</a:t>
            </a:r>
          </a:p>
          <a:p>
            <a:pPr marL="1097280" marR="0" lvl="1" indent="-205740" algn="l" defTabSz="685800" rtl="0" eaLnBrk="1" fontAlgn="auto" latinLnBrk="0" hangingPunct="1">
              <a:lnSpc>
                <a:spcPct val="100000"/>
              </a:lnSpc>
              <a:spcBef>
                <a:spcPts val="0"/>
              </a:spcBef>
              <a:spcAft>
                <a:spcPts val="900"/>
              </a:spcAft>
              <a:buClr>
                <a:srgbClr val="00205B"/>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07371"/>
                </a:solidFill>
                <a:effectLst/>
                <a:uLnTx/>
                <a:uFillTx/>
                <a:latin typeface="Verdana" panose="020B0604030504040204" pitchFamily="34" charset="0"/>
                <a:ea typeface="Verdana" panose="020B0604030504040204" pitchFamily="34" charset="0"/>
              </a:rPr>
              <a:t>Basic - $40 copay</a:t>
            </a:r>
          </a:p>
        </p:txBody>
      </p:sp>
      <p:grpSp>
        <p:nvGrpSpPr>
          <p:cNvPr id="5" name="Group 4">
            <a:extLst>
              <a:ext uri="{FF2B5EF4-FFF2-40B4-BE49-F238E27FC236}">
                <a16:creationId xmlns:a16="http://schemas.microsoft.com/office/drawing/2014/main" id="{C32FC5F1-B65B-5C01-E963-42094F2534F3}"/>
              </a:ext>
            </a:extLst>
          </p:cNvPr>
          <p:cNvGrpSpPr/>
          <p:nvPr/>
        </p:nvGrpSpPr>
        <p:grpSpPr>
          <a:xfrm>
            <a:off x="11863450" y="5510152"/>
            <a:ext cx="2420962" cy="2324496"/>
            <a:chOff x="6376015" y="3573592"/>
            <a:chExt cx="925331" cy="925331"/>
          </a:xfrm>
        </p:grpSpPr>
        <p:sp>
          <p:nvSpPr>
            <p:cNvPr id="6" name="Oval 5">
              <a:extLst>
                <a:ext uri="{FF2B5EF4-FFF2-40B4-BE49-F238E27FC236}">
                  <a16:creationId xmlns:a16="http://schemas.microsoft.com/office/drawing/2014/main" id="{3FBDA6FD-A335-955B-0943-C529DDC6289F}"/>
                </a:ext>
              </a:extLst>
            </p:cNvPr>
            <p:cNvSpPr/>
            <p:nvPr/>
          </p:nvSpPr>
          <p:spPr>
            <a:xfrm>
              <a:off x="6376015" y="3573592"/>
              <a:ext cx="925331" cy="9253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85" dirty="0">
                <a:solidFill>
                  <a:schemeClr val="accent2"/>
                </a:solidFill>
                <a:highlight>
                  <a:srgbClr val="307FE2"/>
                </a:highlight>
              </a:endParaRPr>
            </a:p>
          </p:txBody>
        </p:sp>
        <p:pic>
          <p:nvPicPr>
            <p:cNvPr id="7" name="Graphic 6">
              <a:extLst>
                <a:ext uri="{FF2B5EF4-FFF2-40B4-BE49-F238E27FC236}">
                  <a16:creationId xmlns:a16="http://schemas.microsoft.com/office/drawing/2014/main" id="{2F3DE959-1927-FB72-66DB-667EFC6A10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77111" y="3724484"/>
              <a:ext cx="325372" cy="598265"/>
            </a:xfrm>
            <a:prstGeom prst="rect">
              <a:avLst/>
            </a:prstGeom>
          </p:spPr>
        </p:pic>
      </p:grpSp>
    </p:spTree>
    <p:extLst>
      <p:ext uri="{BB962C8B-B14F-4D97-AF65-F5344CB8AC3E}">
        <p14:creationId xmlns:p14="http://schemas.microsoft.com/office/powerpoint/2010/main" val="2592830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9" y="259069"/>
            <a:ext cx="12335398" cy="1148590"/>
          </a:xfrm>
        </p:spPr>
        <p:txBody>
          <a:bodyPr/>
          <a:lstStyle/>
          <a:p>
            <a:r>
              <a:rPr lang="en-US" dirty="0">
                <a:latin typeface="+mj-lt"/>
              </a:rPr>
              <a:t>Hospital and Skilled Nursing </a:t>
            </a:r>
          </a:p>
        </p:txBody>
      </p:sp>
      <p:sp>
        <p:nvSpPr>
          <p:cNvPr id="3" name="Content Placeholder 2"/>
          <p:cNvSpPr>
            <a:spLocks noGrp="1"/>
          </p:cNvSpPr>
          <p:nvPr>
            <p:ph idx="1"/>
          </p:nvPr>
        </p:nvSpPr>
        <p:spPr>
          <a:xfrm>
            <a:off x="740332" y="1459399"/>
            <a:ext cx="6287882" cy="2836095"/>
          </a:xfrm>
        </p:spPr>
        <p:txBody>
          <a:bodyPr/>
          <a:lstStyle/>
          <a:p>
            <a:pPr marL="0" indent="0">
              <a:spcAft>
                <a:spcPts val="720"/>
              </a:spcAft>
              <a:buNone/>
            </a:pPr>
            <a:r>
              <a:rPr lang="en-US" sz="2400" dirty="0">
                <a:solidFill>
                  <a:schemeClr val="bg2"/>
                </a:solidFill>
                <a:latin typeface="+mn-lt"/>
              </a:rPr>
              <a:t>Inpatient </a:t>
            </a:r>
          </a:p>
          <a:p>
            <a:pPr>
              <a:spcAft>
                <a:spcPts val="720"/>
              </a:spcAft>
            </a:pPr>
            <a:r>
              <a:rPr lang="en-US" sz="2400" dirty="0">
                <a:latin typeface="+mn-lt"/>
              </a:rPr>
              <a:t>Covered at 100% after copay </a:t>
            </a:r>
          </a:p>
          <a:p>
            <a:pPr lvl="1">
              <a:lnSpc>
                <a:spcPct val="150000"/>
              </a:lnSpc>
              <a:spcAft>
                <a:spcPts val="720"/>
              </a:spcAft>
              <a:buFont typeface="Arial" panose="020B0604020202020204" pitchFamily="34" charset="0"/>
              <a:buChar char="•"/>
            </a:pPr>
            <a:r>
              <a:rPr lang="en-US" sz="2000" dirty="0">
                <a:latin typeface="+mn-lt"/>
              </a:rPr>
              <a:t>High – $100 copay per admission</a:t>
            </a:r>
          </a:p>
          <a:p>
            <a:pPr lvl="1">
              <a:lnSpc>
                <a:spcPct val="150000"/>
              </a:lnSpc>
              <a:spcAft>
                <a:spcPts val="720"/>
              </a:spcAft>
              <a:buFont typeface="Arial" panose="020B0604020202020204" pitchFamily="34" charset="0"/>
              <a:buChar char="•"/>
            </a:pPr>
            <a:r>
              <a:rPr lang="en-US" sz="2000" dirty="0">
                <a:latin typeface="+mn-lt"/>
              </a:rPr>
              <a:t>Core – $125 copay per admission</a:t>
            </a:r>
          </a:p>
          <a:p>
            <a:pPr lvl="1">
              <a:lnSpc>
                <a:spcPct val="150000"/>
              </a:lnSpc>
              <a:spcAft>
                <a:spcPts val="720"/>
              </a:spcAft>
              <a:buFont typeface="Arial" panose="020B0604020202020204" pitchFamily="34" charset="0"/>
              <a:buChar char="•"/>
            </a:pPr>
            <a:r>
              <a:rPr lang="en-US" sz="2000" dirty="0">
                <a:latin typeface="+mn-lt"/>
              </a:rPr>
              <a:t>Basic – $400 copay per admission</a:t>
            </a:r>
            <a:br>
              <a:rPr lang="en-US" sz="2000" dirty="0">
                <a:latin typeface="+mn-lt"/>
              </a:rPr>
            </a:br>
            <a:r>
              <a:rPr lang="en-US" sz="2000" dirty="0">
                <a:latin typeface="Open Sans"/>
              </a:rPr>
              <a:t>	</a:t>
            </a:r>
          </a:p>
          <a:p>
            <a:pPr>
              <a:spcAft>
                <a:spcPts val="720"/>
              </a:spcAft>
            </a:pPr>
            <a:endParaRPr lang="en-US" sz="2400" dirty="0">
              <a:latin typeface="Open Sans"/>
            </a:endParaRPr>
          </a:p>
          <a:p>
            <a:pPr marL="0" indent="0">
              <a:buNone/>
            </a:pPr>
            <a:r>
              <a:rPr lang="en-US" dirty="0"/>
              <a:t> </a:t>
            </a:r>
          </a:p>
        </p:txBody>
      </p:sp>
      <p:sp>
        <p:nvSpPr>
          <p:cNvPr id="4" name="TextBox 3">
            <a:extLst>
              <a:ext uri="{FF2B5EF4-FFF2-40B4-BE49-F238E27FC236}">
                <a16:creationId xmlns:a16="http://schemas.microsoft.com/office/drawing/2014/main" id="{A9558A9A-6345-735F-E407-3E0C12584B95}"/>
              </a:ext>
            </a:extLst>
          </p:cNvPr>
          <p:cNvSpPr txBox="1"/>
          <p:nvPr/>
        </p:nvSpPr>
        <p:spPr>
          <a:xfrm>
            <a:off x="7028214" y="1707473"/>
            <a:ext cx="4476625" cy="1845955"/>
          </a:xfrm>
          <a:prstGeom prst="rect">
            <a:avLst/>
          </a:prstGeom>
          <a:noFill/>
        </p:spPr>
        <p:txBody>
          <a:bodyPr wrap="square" rtlCol="0">
            <a:spAutoFit/>
          </a:bodyPr>
          <a:lstStyle/>
          <a:p>
            <a:pPr marL="0" marR="0" lvl="0" indent="0" algn="l" defTabSz="130622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2"/>
                </a:solidFill>
                <a:effectLst/>
                <a:uLnTx/>
                <a:uFillTx/>
                <a:latin typeface="Verdana" panose="020B0604030504040204" pitchFamily="34" charset="0"/>
                <a:ea typeface="Verdana" panose="020B0604030504040204" pitchFamily="34" charset="0"/>
                <a:cs typeface="+mn-cs"/>
              </a:rPr>
              <a:t>Outpatient</a:t>
            </a:r>
          </a:p>
          <a:p>
            <a:pPr marL="571500" marR="0" lvl="0" indent="-571500" algn="l" defTabSz="130622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dirty="0">
                <a:solidFill>
                  <a:schemeClr val="accent5"/>
                </a:solidFill>
                <a:latin typeface="Verdana" panose="020B0604030504040204" pitchFamily="34" charset="0"/>
                <a:ea typeface="Verdana" panose="020B0604030504040204" pitchFamily="34" charset="0"/>
              </a:rPr>
              <a:t>High - $200 copay</a:t>
            </a:r>
          </a:p>
          <a:p>
            <a:pPr marL="571500" marR="0" lvl="0" indent="-571500" algn="l" defTabSz="130622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mn-cs"/>
              </a:rPr>
              <a:t>Core - $250 copay</a:t>
            </a:r>
          </a:p>
          <a:p>
            <a:pPr marL="571500" marR="0" lvl="0" indent="-571500" algn="l" defTabSz="130622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dirty="0">
                <a:solidFill>
                  <a:schemeClr val="accent5"/>
                </a:solidFill>
                <a:latin typeface="Verdana" panose="020B0604030504040204" pitchFamily="34" charset="0"/>
                <a:ea typeface="Verdana" panose="020B0604030504040204" pitchFamily="34" charset="0"/>
              </a:rPr>
              <a:t>Basic - $250 copay</a:t>
            </a:r>
            <a:endParaRPr kumimoji="0" lang="en-US" sz="2000" b="0"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mn-cs"/>
            </a:endParaRPr>
          </a:p>
        </p:txBody>
      </p:sp>
      <p:sp>
        <p:nvSpPr>
          <p:cNvPr id="5" name="TextBox 4">
            <a:extLst>
              <a:ext uri="{FF2B5EF4-FFF2-40B4-BE49-F238E27FC236}">
                <a16:creationId xmlns:a16="http://schemas.microsoft.com/office/drawing/2014/main" id="{D65BB07B-20EF-F37C-4DF7-381BC34E8E7C}"/>
              </a:ext>
            </a:extLst>
          </p:cNvPr>
          <p:cNvSpPr txBox="1"/>
          <p:nvPr/>
        </p:nvSpPr>
        <p:spPr>
          <a:xfrm>
            <a:off x="265319" y="4543568"/>
            <a:ext cx="9101420" cy="1784399"/>
          </a:xfrm>
          <a:prstGeom prst="rect">
            <a:avLst/>
          </a:prstGeom>
          <a:noFill/>
        </p:spPr>
        <p:txBody>
          <a:bodyPr wrap="square" rtlCol="0">
            <a:spAutoFit/>
          </a:bodyPr>
          <a:lstStyle/>
          <a:p>
            <a:pPr marR="0" lvl="1" algn="l" defTabSz="130622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chemeClr val="bg2"/>
                </a:solidFill>
                <a:effectLst/>
                <a:uLnTx/>
                <a:uFillTx/>
                <a:latin typeface="Verdana" panose="020B0604030504040204" pitchFamily="34" charset="0"/>
                <a:ea typeface="Verdana" panose="020B0604030504040204" pitchFamily="34" charset="0"/>
                <a:cs typeface="+mn-cs"/>
              </a:rPr>
              <a:t>Skilled Nursing Facility Care</a:t>
            </a:r>
          </a:p>
          <a:p>
            <a:pPr marL="1110310" marR="0" lvl="1" indent="-457200" algn="l" defTabSz="130622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mn-cs"/>
              </a:rPr>
              <a:t>No three-day in-patient hospital stay requirement</a:t>
            </a:r>
          </a:p>
          <a:p>
            <a:pPr marL="1110310" marR="0" lvl="1" indent="-457200" algn="l" defTabSz="130622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mn-cs"/>
              </a:rPr>
              <a:t>$0 for days 1 through 20</a:t>
            </a:r>
          </a:p>
          <a:p>
            <a:pPr marL="1110310" marR="0" lvl="1" indent="-457200" algn="l" defTabSz="130622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mn-cs"/>
              </a:rPr>
              <a:t>$100 per day for days 21 through 100</a:t>
            </a:r>
          </a:p>
        </p:txBody>
      </p:sp>
      <p:pic>
        <p:nvPicPr>
          <p:cNvPr id="7" name="Picture 6">
            <a:extLst>
              <a:ext uri="{FF2B5EF4-FFF2-40B4-BE49-F238E27FC236}">
                <a16:creationId xmlns:a16="http://schemas.microsoft.com/office/drawing/2014/main" id="{01018792-2203-8A1D-9CF0-B7439742681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53994" y="4295494"/>
            <a:ext cx="4666205" cy="3127349"/>
          </a:xfrm>
          <a:prstGeom prst="rect">
            <a:avLst/>
          </a:prstGeom>
        </p:spPr>
      </p:pic>
    </p:spTree>
    <p:extLst>
      <p:ext uri="{BB962C8B-B14F-4D97-AF65-F5344CB8AC3E}">
        <p14:creationId xmlns:p14="http://schemas.microsoft.com/office/powerpoint/2010/main" val="3167107255"/>
      </p:ext>
    </p:extLst>
  </p:cSld>
  <p:clrMapOvr>
    <a:masterClrMapping/>
  </p:clrMapOvr>
</p:sld>
</file>

<file path=ppt/theme/theme1.xml><?xml version="1.0" encoding="utf-8"?>
<a:theme xmlns:a="http://schemas.openxmlformats.org/drawingml/2006/main" name="Divider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2.xml><?xml version="1.0" encoding="utf-8"?>
<a:theme xmlns:a="http://schemas.openxmlformats.org/drawingml/2006/main" name="Intro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3.xml><?xml version="1.0" encoding="utf-8"?>
<a:theme xmlns:a="http://schemas.openxmlformats.org/drawingml/2006/main" name="Content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4.xml><?xml version="1.0" encoding="utf-8"?>
<a:theme xmlns:a="http://schemas.openxmlformats.org/drawingml/2006/main" name="Content Slides with Pictur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5.xml><?xml version="1.0" encoding="utf-8"?>
<a:theme xmlns:a="http://schemas.openxmlformats.org/drawingml/2006/main" name="Blank Slide">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itle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UCare</Template>
  <TotalTime>0</TotalTime>
  <Words>1419</Words>
  <Application>Microsoft Office PowerPoint</Application>
  <PresentationFormat>Custom</PresentationFormat>
  <Paragraphs>264</Paragraphs>
  <Slides>22</Slides>
  <Notes>4</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22</vt:i4>
      </vt:variant>
    </vt:vector>
  </HeadingPairs>
  <TitlesOfParts>
    <vt:vector size="34" baseType="lpstr">
      <vt:lpstr>Arial</vt:lpstr>
      <vt:lpstr>Calibri</vt:lpstr>
      <vt:lpstr>Open Sans</vt:lpstr>
      <vt:lpstr>Open Sans Light</vt:lpstr>
      <vt:lpstr>Verdana</vt:lpstr>
      <vt:lpstr>Wingdings</vt:lpstr>
      <vt:lpstr>Divider Slides</vt:lpstr>
      <vt:lpstr>Intro Slides</vt:lpstr>
      <vt:lpstr>Content Slides</vt:lpstr>
      <vt:lpstr>Content Slides with Pictures</vt:lpstr>
      <vt:lpstr>Blank Slide</vt:lpstr>
      <vt:lpstr>Title Slides</vt:lpstr>
      <vt:lpstr>UCare Medicare Group</vt:lpstr>
      <vt:lpstr>Our members speak for themselves</vt:lpstr>
      <vt:lpstr>Advantages of UCare Medicare Plans</vt:lpstr>
      <vt:lpstr>96% of all MN providers in network</vt:lpstr>
      <vt:lpstr>Who can join UCare Group Medicare?</vt:lpstr>
      <vt:lpstr>UCare Medicare Group Premium Rates</vt:lpstr>
      <vt:lpstr>Preventive Benefits </vt:lpstr>
      <vt:lpstr>Doctor Visits</vt:lpstr>
      <vt:lpstr>Hospital and Skilled Nursing </vt:lpstr>
      <vt:lpstr>Medical Out-of-Pocket Maximum</vt:lpstr>
      <vt:lpstr>YES! Coverage when you travel</vt:lpstr>
      <vt:lpstr>2025 Part D changes</vt:lpstr>
      <vt:lpstr>Are my prescription drugs covered?</vt:lpstr>
      <vt:lpstr>PowerPoint Presentation</vt:lpstr>
      <vt:lpstr>PowerPoint Presentation</vt:lpstr>
      <vt:lpstr>Additional Dental Benefits</vt:lpstr>
      <vt:lpstr>Fitness Benefits </vt:lpstr>
      <vt:lpstr> More Additional Benefits</vt:lpstr>
      <vt:lpstr>How to join</vt:lpstr>
      <vt:lpstr>Welcome to UCare!</vt:lpstr>
      <vt:lpstr>Questions about UCare Medicare Group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2020-08-24T16:38:13Z</dcterms:created>
  <dcterms:modified xsi:type="dcterms:W3CDTF">2024-09-25T16:33:03Z</dcterms:modified>
</cp:coreProperties>
</file>